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3"/>
  </p:notesMasterIdLst>
  <p:handoutMasterIdLst>
    <p:handoutMasterId r:id="rId44"/>
  </p:handoutMasterIdLst>
  <p:sldIdLst>
    <p:sldId id="256" r:id="rId2"/>
    <p:sldId id="263" r:id="rId3"/>
    <p:sldId id="269" r:id="rId4"/>
    <p:sldId id="270" r:id="rId5"/>
    <p:sldId id="271" r:id="rId6"/>
    <p:sldId id="272" r:id="rId7"/>
    <p:sldId id="275" r:id="rId8"/>
    <p:sldId id="276" r:id="rId9"/>
    <p:sldId id="257" r:id="rId10"/>
    <p:sldId id="258" r:id="rId11"/>
    <p:sldId id="259" r:id="rId12"/>
    <p:sldId id="261" r:id="rId13"/>
    <p:sldId id="289" r:id="rId14"/>
    <p:sldId id="290" r:id="rId15"/>
    <p:sldId id="291" r:id="rId16"/>
    <p:sldId id="262" r:id="rId17"/>
    <p:sldId id="260" r:id="rId18"/>
    <p:sldId id="288" r:id="rId19"/>
    <p:sldId id="292" r:id="rId20"/>
    <p:sldId id="277" r:id="rId21"/>
    <p:sldId id="278" r:id="rId22"/>
    <p:sldId id="293" r:id="rId23"/>
    <p:sldId id="294" r:id="rId24"/>
    <p:sldId id="295" r:id="rId25"/>
    <p:sldId id="305" r:id="rId26"/>
    <p:sldId id="306" r:id="rId27"/>
    <p:sldId id="296" r:id="rId28"/>
    <p:sldId id="297" r:id="rId29"/>
    <p:sldId id="298" r:id="rId30"/>
    <p:sldId id="299" r:id="rId31"/>
    <p:sldId id="273" r:id="rId32"/>
    <p:sldId id="274" r:id="rId33"/>
    <p:sldId id="300" r:id="rId34"/>
    <p:sldId id="301" r:id="rId35"/>
    <p:sldId id="302" r:id="rId36"/>
    <p:sldId id="303" r:id="rId37"/>
    <p:sldId id="304" r:id="rId38"/>
    <p:sldId id="284" r:id="rId39"/>
    <p:sldId id="287" r:id="rId40"/>
    <p:sldId id="285" r:id="rId41"/>
    <p:sldId id="286"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75" d="100"/>
          <a:sy n="75" d="100"/>
        </p:scale>
        <p:origin x="-942" y="-72"/>
      </p:cViewPr>
      <p:guideLst>
        <p:guide orient="horz" pos="2160"/>
        <p:guide pos="2880"/>
      </p:guideLst>
    </p:cSldViewPr>
  </p:slideViewPr>
  <p:notesTextViewPr>
    <p:cViewPr>
      <p:scale>
        <a:sx n="1" d="1"/>
        <a:sy n="1" d="1"/>
      </p:scale>
      <p:origin x="0" y="0"/>
    </p:cViewPr>
  </p:notesTextViewPr>
  <p:sorterViewPr>
    <p:cViewPr>
      <p:scale>
        <a:sx n="100" d="100"/>
        <a:sy n="100" d="100"/>
      </p:scale>
      <p:origin x="0" y="716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4F0ADE-D1F1-4A3A-817A-6CD40C3682EC}" type="datetimeFigureOut">
              <a:rPr lang="en-US" smtClean="0"/>
              <a:t>10/15/2013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5917C46-151C-49E6-A9BF-2ADF6788AC88}" type="slidenum">
              <a:rPr lang="en-US" smtClean="0"/>
              <a:t>‹#›</a:t>
            </a:fld>
            <a:endParaRPr lang="en-US"/>
          </a:p>
        </p:txBody>
      </p:sp>
    </p:spTree>
    <p:extLst>
      <p:ext uri="{BB962C8B-B14F-4D97-AF65-F5344CB8AC3E}">
        <p14:creationId xmlns:p14="http://schemas.microsoft.com/office/powerpoint/2010/main" val="1097774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1E4CCB-3F8C-4070-8246-7D20686CF196}" type="datetimeFigureOut">
              <a:rPr lang="en-US" smtClean="0"/>
              <a:t>10/15/2013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D38186-DDF7-47F0-8F68-FA9B2D2C8A00}" type="slidenum">
              <a:rPr lang="en-US" smtClean="0"/>
              <a:t>‹#›</a:t>
            </a:fld>
            <a:endParaRPr lang="en-US"/>
          </a:p>
        </p:txBody>
      </p:sp>
    </p:spTree>
    <p:extLst>
      <p:ext uri="{BB962C8B-B14F-4D97-AF65-F5344CB8AC3E}">
        <p14:creationId xmlns:p14="http://schemas.microsoft.com/office/powerpoint/2010/main" val="424902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1</a:t>
            </a:fld>
            <a:endParaRPr lang="en-US"/>
          </a:p>
        </p:txBody>
      </p:sp>
    </p:spTree>
    <p:extLst>
      <p:ext uri="{BB962C8B-B14F-4D97-AF65-F5344CB8AC3E}">
        <p14:creationId xmlns:p14="http://schemas.microsoft.com/office/powerpoint/2010/main" val="2774056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Consistent with the research</a:t>
            </a:r>
            <a:r>
              <a:rPr lang="en-US" baseline="0" dirty="0" smtClean="0"/>
              <a:t> findings that there is no single best way to teach vocabulary, The Key Vocabulary Routine emphasizes both direct and indirect methods for building students’ vocabulary.  Vocabulary instruction experts recommend a multi-component approach to teach vocab. The Key Vocabulary Routine uses a set of foundational steps to create a routine that teachers can use on a consistent basis.  It is a systematic program that connects what we know from the research about best practices to daily, classroom instruction.</a:t>
            </a:r>
            <a:endParaRPr lang="en-US" dirty="0"/>
          </a:p>
        </p:txBody>
      </p:sp>
      <p:sp>
        <p:nvSpPr>
          <p:cNvPr id="4" name="Slide Number Placeholder 3"/>
          <p:cNvSpPr>
            <a:spLocks noGrp="1"/>
          </p:cNvSpPr>
          <p:nvPr>
            <p:ph type="sldNum" sz="quarter" idx="10"/>
          </p:nvPr>
        </p:nvSpPr>
        <p:spPr/>
        <p:txBody>
          <a:bodyPr/>
          <a:lstStyle/>
          <a:p>
            <a:fld id="{28D38186-DDF7-47F0-8F68-FA9B2D2C8A00}" type="slidenum">
              <a:rPr lang="en-US" smtClean="0"/>
              <a:t>10</a:t>
            </a:fld>
            <a:endParaRPr lang="en-US"/>
          </a:p>
        </p:txBody>
      </p:sp>
    </p:spTree>
    <p:extLst>
      <p:ext uri="{BB962C8B-B14F-4D97-AF65-F5344CB8AC3E}">
        <p14:creationId xmlns:p14="http://schemas.microsoft.com/office/powerpoint/2010/main" val="2637932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still too much reliance</a:t>
            </a:r>
            <a:r>
              <a:rPr lang="en-US" baseline="0" dirty="0" smtClean="0"/>
              <a:t> on traditional instructional approaches that are not very effective, such as having students look up, copy, and memorize definitions, and non-cognitive activities such as matching definitions or fill-in-the-blank. Teachers also tend to rely too much on textbook publishers to identify key vocabulary for direct teaching. </a:t>
            </a:r>
          </a:p>
          <a:p>
            <a:r>
              <a:rPr lang="en-US" baseline="0" dirty="0" smtClean="0"/>
              <a:t>We want to provide a basic set of foundational activities that, through repetition and consistent use by all teachers, students can learn easily and use independently.  </a:t>
            </a:r>
            <a:endParaRPr lang="en-US" dirty="0"/>
          </a:p>
        </p:txBody>
      </p:sp>
      <p:sp>
        <p:nvSpPr>
          <p:cNvPr id="4" name="Slide Number Placeholder 3"/>
          <p:cNvSpPr>
            <a:spLocks noGrp="1"/>
          </p:cNvSpPr>
          <p:nvPr>
            <p:ph type="sldNum" sz="quarter" idx="10"/>
          </p:nvPr>
        </p:nvSpPr>
        <p:spPr/>
        <p:txBody>
          <a:bodyPr/>
          <a:lstStyle/>
          <a:p>
            <a:fld id="{28D38186-DDF7-47F0-8F68-FA9B2D2C8A00}" type="slidenum">
              <a:rPr lang="en-US" smtClean="0"/>
              <a:t>11</a:t>
            </a:fld>
            <a:endParaRPr lang="en-US"/>
          </a:p>
        </p:txBody>
      </p:sp>
    </p:spTree>
    <p:extLst>
      <p:ext uri="{BB962C8B-B14F-4D97-AF65-F5344CB8AC3E}">
        <p14:creationId xmlns:p14="http://schemas.microsoft.com/office/powerpoint/2010/main" val="24454397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12</a:t>
            </a:fld>
            <a:endParaRPr lang="en-US"/>
          </a:p>
        </p:txBody>
      </p:sp>
    </p:spTree>
    <p:extLst>
      <p:ext uri="{BB962C8B-B14F-4D97-AF65-F5344CB8AC3E}">
        <p14:creationId xmlns:p14="http://schemas.microsoft.com/office/powerpoint/2010/main" val="1377851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should encourage students to actively construct links</a:t>
            </a:r>
            <a:r>
              <a:rPr lang="en-US" baseline="0" dirty="0" smtClean="0"/>
              <a:t> between new information and previously known information about a word.</a:t>
            </a:r>
            <a:endParaRPr lang="en-US" dirty="0"/>
          </a:p>
        </p:txBody>
      </p:sp>
      <p:sp>
        <p:nvSpPr>
          <p:cNvPr id="4" name="Slide Number Placeholder 3"/>
          <p:cNvSpPr>
            <a:spLocks noGrp="1"/>
          </p:cNvSpPr>
          <p:nvPr>
            <p:ph type="sldNum" sz="quarter" idx="10"/>
          </p:nvPr>
        </p:nvSpPr>
        <p:spPr/>
        <p:txBody>
          <a:bodyPr/>
          <a:lstStyle/>
          <a:p>
            <a:fld id="{28D38186-DDF7-47F0-8F68-FA9B2D2C8A00}" type="slidenum">
              <a:rPr lang="en-US" smtClean="0"/>
              <a:t>13</a:t>
            </a:fld>
            <a:endParaRPr lang="en-US"/>
          </a:p>
        </p:txBody>
      </p:sp>
    </p:spTree>
    <p:extLst>
      <p:ext uri="{BB962C8B-B14F-4D97-AF65-F5344CB8AC3E}">
        <p14:creationId xmlns:p14="http://schemas.microsoft.com/office/powerpoint/2010/main" val="4034992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14</a:t>
            </a:fld>
            <a:endParaRPr lang="en-US"/>
          </a:p>
        </p:txBody>
      </p:sp>
    </p:spTree>
    <p:extLst>
      <p:ext uri="{BB962C8B-B14F-4D97-AF65-F5344CB8AC3E}">
        <p14:creationId xmlns:p14="http://schemas.microsoft.com/office/powerpoint/2010/main" val="19817898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For students of all ages, motivation and affect are as important as learning as cognition. Word consciousness should therefore be the motivational and affective component of a multifaceted vocabulary program.  </a:t>
            </a:r>
            <a:endParaRPr lang="en-US" dirty="0"/>
          </a:p>
        </p:txBody>
      </p:sp>
      <p:sp>
        <p:nvSpPr>
          <p:cNvPr id="4" name="Slide Number Placeholder 3"/>
          <p:cNvSpPr>
            <a:spLocks noGrp="1"/>
          </p:cNvSpPr>
          <p:nvPr>
            <p:ph type="sldNum" sz="quarter" idx="10"/>
          </p:nvPr>
        </p:nvSpPr>
        <p:spPr/>
        <p:txBody>
          <a:bodyPr/>
          <a:lstStyle/>
          <a:p>
            <a:fld id="{28D38186-DDF7-47F0-8F68-FA9B2D2C8A00}" type="slidenum">
              <a:rPr lang="en-US" smtClean="0"/>
              <a:t>15</a:t>
            </a:fld>
            <a:endParaRPr lang="en-US"/>
          </a:p>
        </p:txBody>
      </p:sp>
    </p:spTree>
    <p:extLst>
      <p:ext uri="{BB962C8B-B14F-4D97-AF65-F5344CB8AC3E}">
        <p14:creationId xmlns:p14="http://schemas.microsoft.com/office/powerpoint/2010/main" val="3226423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16</a:t>
            </a:fld>
            <a:endParaRPr lang="en-US"/>
          </a:p>
        </p:txBody>
      </p:sp>
    </p:spTree>
    <p:extLst>
      <p:ext uri="{BB962C8B-B14F-4D97-AF65-F5344CB8AC3E}">
        <p14:creationId xmlns:p14="http://schemas.microsoft.com/office/powerpoint/2010/main" val="114162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go over each</a:t>
            </a:r>
            <a:r>
              <a:rPr lang="en-US" baseline="0" dirty="0" smtClean="0"/>
              <a:t> step of the routine in depth but here it what each of the steps looks like</a:t>
            </a:r>
            <a:endParaRPr lang="en-US" dirty="0"/>
          </a:p>
        </p:txBody>
      </p:sp>
      <p:sp>
        <p:nvSpPr>
          <p:cNvPr id="4" name="Slide Number Placeholder 3"/>
          <p:cNvSpPr>
            <a:spLocks noGrp="1"/>
          </p:cNvSpPr>
          <p:nvPr>
            <p:ph type="sldNum" sz="quarter" idx="10"/>
          </p:nvPr>
        </p:nvSpPr>
        <p:spPr/>
        <p:txBody>
          <a:bodyPr/>
          <a:lstStyle/>
          <a:p>
            <a:fld id="{28D38186-DDF7-47F0-8F68-FA9B2D2C8A00}" type="slidenum">
              <a:rPr lang="en-US" smtClean="0"/>
              <a:t>17</a:t>
            </a:fld>
            <a:endParaRPr lang="en-US"/>
          </a:p>
        </p:txBody>
      </p:sp>
    </p:spTree>
    <p:extLst>
      <p:ext uri="{BB962C8B-B14F-4D97-AF65-F5344CB8AC3E}">
        <p14:creationId xmlns:p14="http://schemas.microsoft.com/office/powerpoint/2010/main" val="3626046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18</a:t>
            </a:fld>
            <a:endParaRPr lang="en-US"/>
          </a:p>
        </p:txBody>
      </p:sp>
    </p:spTree>
    <p:extLst>
      <p:ext uri="{BB962C8B-B14F-4D97-AF65-F5344CB8AC3E}">
        <p14:creationId xmlns:p14="http://schemas.microsoft.com/office/powerpoint/2010/main" val="28438043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19</a:t>
            </a:fld>
            <a:endParaRPr lang="en-US"/>
          </a:p>
        </p:txBody>
      </p:sp>
    </p:spTree>
    <p:extLst>
      <p:ext uri="{BB962C8B-B14F-4D97-AF65-F5344CB8AC3E}">
        <p14:creationId xmlns:p14="http://schemas.microsoft.com/office/powerpoint/2010/main" val="3792881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a:t>
            </a:fld>
            <a:endParaRPr lang="en-US"/>
          </a:p>
        </p:txBody>
      </p:sp>
    </p:spTree>
    <p:extLst>
      <p:ext uri="{BB962C8B-B14F-4D97-AF65-F5344CB8AC3E}">
        <p14:creationId xmlns:p14="http://schemas.microsoft.com/office/powerpoint/2010/main" val="41413168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20</a:t>
            </a:fld>
            <a:endParaRPr lang="en-US"/>
          </a:p>
        </p:txBody>
      </p:sp>
    </p:spTree>
    <p:extLst>
      <p:ext uri="{BB962C8B-B14F-4D97-AF65-F5344CB8AC3E}">
        <p14:creationId xmlns:p14="http://schemas.microsoft.com/office/powerpoint/2010/main" val="3356059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21</a:t>
            </a:fld>
            <a:endParaRPr lang="en-US"/>
          </a:p>
        </p:txBody>
      </p:sp>
    </p:spTree>
    <p:extLst>
      <p:ext uri="{BB962C8B-B14F-4D97-AF65-F5344CB8AC3E}">
        <p14:creationId xmlns:p14="http://schemas.microsoft.com/office/powerpoint/2010/main" val="2755512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22</a:t>
            </a:fld>
            <a:endParaRPr lang="en-US"/>
          </a:p>
        </p:txBody>
      </p:sp>
    </p:spTree>
    <p:extLst>
      <p:ext uri="{BB962C8B-B14F-4D97-AF65-F5344CB8AC3E}">
        <p14:creationId xmlns:p14="http://schemas.microsoft.com/office/powerpoint/2010/main" val="15131162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23</a:t>
            </a:fld>
            <a:endParaRPr lang="en-US"/>
          </a:p>
        </p:txBody>
      </p:sp>
    </p:spTree>
    <p:extLst>
      <p:ext uri="{BB962C8B-B14F-4D97-AF65-F5344CB8AC3E}">
        <p14:creationId xmlns:p14="http://schemas.microsoft.com/office/powerpoint/2010/main" val="31309713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24</a:t>
            </a:fld>
            <a:endParaRPr lang="en-US"/>
          </a:p>
        </p:txBody>
      </p:sp>
    </p:spTree>
    <p:extLst>
      <p:ext uri="{BB962C8B-B14F-4D97-AF65-F5344CB8AC3E}">
        <p14:creationId xmlns:p14="http://schemas.microsoft.com/office/powerpoint/2010/main" val="1460653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27</a:t>
            </a:fld>
            <a:endParaRPr lang="en-US"/>
          </a:p>
        </p:txBody>
      </p:sp>
    </p:spTree>
    <p:extLst>
      <p:ext uri="{BB962C8B-B14F-4D97-AF65-F5344CB8AC3E}">
        <p14:creationId xmlns:p14="http://schemas.microsoft.com/office/powerpoint/2010/main" val="6266595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28</a:t>
            </a:fld>
            <a:endParaRPr lang="en-US"/>
          </a:p>
        </p:txBody>
      </p:sp>
    </p:spTree>
    <p:extLst>
      <p:ext uri="{BB962C8B-B14F-4D97-AF65-F5344CB8AC3E}">
        <p14:creationId xmlns:p14="http://schemas.microsoft.com/office/powerpoint/2010/main" val="17117704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29</a:t>
            </a:fld>
            <a:endParaRPr lang="en-US"/>
          </a:p>
        </p:txBody>
      </p:sp>
    </p:spTree>
    <p:extLst>
      <p:ext uri="{BB962C8B-B14F-4D97-AF65-F5344CB8AC3E}">
        <p14:creationId xmlns:p14="http://schemas.microsoft.com/office/powerpoint/2010/main" val="656225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30</a:t>
            </a:fld>
            <a:endParaRPr lang="en-US"/>
          </a:p>
        </p:txBody>
      </p:sp>
    </p:spTree>
    <p:extLst>
      <p:ext uri="{BB962C8B-B14F-4D97-AF65-F5344CB8AC3E}">
        <p14:creationId xmlns:p14="http://schemas.microsoft.com/office/powerpoint/2010/main" val="27123734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31</a:t>
            </a:fld>
            <a:endParaRPr lang="en-US"/>
          </a:p>
        </p:txBody>
      </p:sp>
    </p:spTree>
    <p:extLst>
      <p:ext uri="{BB962C8B-B14F-4D97-AF65-F5344CB8AC3E}">
        <p14:creationId xmlns:p14="http://schemas.microsoft.com/office/powerpoint/2010/main" val="2334197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a:t>
            </a:fld>
            <a:endParaRPr lang="en-US"/>
          </a:p>
        </p:txBody>
      </p:sp>
    </p:spTree>
    <p:extLst>
      <p:ext uri="{BB962C8B-B14F-4D97-AF65-F5344CB8AC3E}">
        <p14:creationId xmlns:p14="http://schemas.microsoft.com/office/powerpoint/2010/main" val="1054541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32</a:t>
            </a:fld>
            <a:endParaRPr lang="en-US"/>
          </a:p>
        </p:txBody>
      </p:sp>
    </p:spTree>
    <p:extLst>
      <p:ext uri="{BB962C8B-B14F-4D97-AF65-F5344CB8AC3E}">
        <p14:creationId xmlns:p14="http://schemas.microsoft.com/office/powerpoint/2010/main" val="5326685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33</a:t>
            </a:fld>
            <a:endParaRPr lang="en-US"/>
          </a:p>
        </p:txBody>
      </p:sp>
    </p:spTree>
    <p:extLst>
      <p:ext uri="{BB962C8B-B14F-4D97-AF65-F5344CB8AC3E}">
        <p14:creationId xmlns:p14="http://schemas.microsoft.com/office/powerpoint/2010/main" val="14948717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34</a:t>
            </a:fld>
            <a:endParaRPr lang="en-US"/>
          </a:p>
        </p:txBody>
      </p:sp>
    </p:spTree>
    <p:extLst>
      <p:ext uri="{BB962C8B-B14F-4D97-AF65-F5344CB8AC3E}">
        <p14:creationId xmlns:p14="http://schemas.microsoft.com/office/powerpoint/2010/main" val="18029509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35</a:t>
            </a:fld>
            <a:endParaRPr lang="en-US"/>
          </a:p>
        </p:txBody>
      </p:sp>
    </p:spTree>
    <p:extLst>
      <p:ext uri="{BB962C8B-B14F-4D97-AF65-F5344CB8AC3E}">
        <p14:creationId xmlns:p14="http://schemas.microsoft.com/office/powerpoint/2010/main" val="16692644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36</a:t>
            </a:fld>
            <a:endParaRPr lang="en-US"/>
          </a:p>
        </p:txBody>
      </p:sp>
    </p:spTree>
    <p:extLst>
      <p:ext uri="{BB962C8B-B14F-4D97-AF65-F5344CB8AC3E}">
        <p14:creationId xmlns:p14="http://schemas.microsoft.com/office/powerpoint/2010/main" val="9803075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37</a:t>
            </a:fld>
            <a:endParaRPr lang="en-US"/>
          </a:p>
        </p:txBody>
      </p:sp>
    </p:spTree>
    <p:extLst>
      <p:ext uri="{BB962C8B-B14F-4D97-AF65-F5344CB8AC3E}">
        <p14:creationId xmlns:p14="http://schemas.microsoft.com/office/powerpoint/2010/main" val="2766369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38</a:t>
            </a:fld>
            <a:endParaRPr lang="en-US"/>
          </a:p>
        </p:txBody>
      </p:sp>
    </p:spTree>
    <p:extLst>
      <p:ext uri="{BB962C8B-B14F-4D97-AF65-F5344CB8AC3E}">
        <p14:creationId xmlns:p14="http://schemas.microsoft.com/office/powerpoint/2010/main" val="12805714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39</a:t>
            </a:fld>
            <a:endParaRPr lang="en-US"/>
          </a:p>
        </p:txBody>
      </p:sp>
    </p:spTree>
    <p:extLst>
      <p:ext uri="{BB962C8B-B14F-4D97-AF65-F5344CB8AC3E}">
        <p14:creationId xmlns:p14="http://schemas.microsoft.com/office/powerpoint/2010/main" val="21193951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40</a:t>
            </a:fld>
            <a:endParaRPr lang="en-US"/>
          </a:p>
        </p:txBody>
      </p:sp>
    </p:spTree>
    <p:extLst>
      <p:ext uri="{BB962C8B-B14F-4D97-AF65-F5344CB8AC3E}">
        <p14:creationId xmlns:p14="http://schemas.microsoft.com/office/powerpoint/2010/main" val="399522504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41</a:t>
            </a:fld>
            <a:endParaRPr lang="en-US"/>
          </a:p>
        </p:txBody>
      </p:sp>
    </p:spTree>
    <p:extLst>
      <p:ext uri="{BB962C8B-B14F-4D97-AF65-F5344CB8AC3E}">
        <p14:creationId xmlns:p14="http://schemas.microsoft.com/office/powerpoint/2010/main" val="2163504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4</a:t>
            </a:fld>
            <a:endParaRPr lang="en-US"/>
          </a:p>
        </p:txBody>
      </p:sp>
    </p:spTree>
    <p:extLst>
      <p:ext uri="{BB962C8B-B14F-4D97-AF65-F5344CB8AC3E}">
        <p14:creationId xmlns:p14="http://schemas.microsoft.com/office/powerpoint/2010/main" val="2899055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5</a:t>
            </a:fld>
            <a:endParaRPr lang="en-US"/>
          </a:p>
        </p:txBody>
      </p:sp>
    </p:spTree>
    <p:extLst>
      <p:ext uri="{BB962C8B-B14F-4D97-AF65-F5344CB8AC3E}">
        <p14:creationId xmlns:p14="http://schemas.microsoft.com/office/powerpoint/2010/main" val="3477643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6</a:t>
            </a:fld>
            <a:endParaRPr lang="en-US"/>
          </a:p>
        </p:txBody>
      </p:sp>
    </p:spTree>
    <p:extLst>
      <p:ext uri="{BB962C8B-B14F-4D97-AF65-F5344CB8AC3E}">
        <p14:creationId xmlns:p14="http://schemas.microsoft.com/office/powerpoint/2010/main" val="1024745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D38186-DDF7-47F0-8F68-FA9B2D2C8A00}" type="slidenum">
              <a:rPr lang="en-US" smtClean="0"/>
              <a:t>7</a:t>
            </a:fld>
            <a:endParaRPr lang="en-US"/>
          </a:p>
        </p:txBody>
      </p:sp>
    </p:spTree>
    <p:extLst>
      <p:ext uri="{BB962C8B-B14F-4D97-AF65-F5344CB8AC3E}">
        <p14:creationId xmlns:p14="http://schemas.microsoft.com/office/powerpoint/2010/main" val="4046953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8</a:t>
            </a:fld>
            <a:endParaRPr lang="en-US"/>
          </a:p>
        </p:txBody>
      </p:sp>
    </p:spTree>
    <p:extLst>
      <p:ext uri="{BB962C8B-B14F-4D97-AF65-F5344CB8AC3E}">
        <p14:creationId xmlns:p14="http://schemas.microsoft.com/office/powerpoint/2010/main" val="2428058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8D38186-DDF7-47F0-8F68-FA9B2D2C8A00}" type="slidenum">
              <a:rPr lang="en-US" smtClean="0"/>
              <a:t>9</a:t>
            </a:fld>
            <a:endParaRPr lang="en-US"/>
          </a:p>
        </p:txBody>
      </p:sp>
    </p:spTree>
    <p:extLst>
      <p:ext uri="{BB962C8B-B14F-4D97-AF65-F5344CB8AC3E}">
        <p14:creationId xmlns:p14="http://schemas.microsoft.com/office/powerpoint/2010/main" val="3607150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72C950E-B921-4B73-8DEE-487EF1F7F41C}"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F1F50-CEA7-423A-8448-64B3B9F58A5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2C950E-B921-4B73-8DEE-487EF1F7F41C}"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F1F50-CEA7-423A-8448-64B3B9F58A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72C950E-B921-4B73-8DEE-487EF1F7F41C}"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F1F50-CEA7-423A-8448-64B3B9F58A51}"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2C950E-B921-4B73-8DEE-487EF1F7F41C}"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F1F50-CEA7-423A-8448-64B3B9F58A51}"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2C950E-B921-4B73-8DEE-487EF1F7F41C}" type="datetimeFigureOut">
              <a:rPr lang="en-US" smtClean="0"/>
              <a:t>10/15/2013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CF1F50-CEA7-423A-8448-64B3B9F58A5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72C950E-B921-4B73-8DEE-487EF1F7F41C}" type="datetimeFigureOut">
              <a:rPr lang="en-US" smtClean="0"/>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F1F50-CEA7-423A-8448-64B3B9F58A51}"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2C950E-B921-4B73-8DEE-487EF1F7F41C}" type="datetimeFigureOut">
              <a:rPr lang="en-US" smtClean="0"/>
              <a:t>10/15/2013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CF1F50-CEA7-423A-8448-64B3B9F58A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72C950E-B921-4B73-8DEE-487EF1F7F41C}" type="datetimeFigureOut">
              <a:rPr lang="en-US" smtClean="0"/>
              <a:t>10/15/2013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CF1F50-CEA7-423A-8448-64B3B9F58A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72C950E-B921-4B73-8DEE-487EF1F7F41C}" type="datetimeFigureOut">
              <a:rPr lang="en-US" smtClean="0"/>
              <a:t>10/15/2013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CF1F50-CEA7-423A-8448-64B3B9F58A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72C950E-B921-4B73-8DEE-487EF1F7F41C}" type="datetimeFigureOut">
              <a:rPr lang="en-US" smtClean="0"/>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F1F50-CEA7-423A-8448-64B3B9F58A51}"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72C950E-B921-4B73-8DEE-487EF1F7F41C}" type="datetimeFigureOut">
              <a:rPr lang="en-US" smtClean="0"/>
              <a:t>10/15/2013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CF1F50-CEA7-423A-8448-64B3B9F58A51}"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72C950E-B921-4B73-8DEE-487EF1F7F41C}" type="datetimeFigureOut">
              <a:rPr lang="en-US" smtClean="0"/>
              <a:t>10/15/2013</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39CF1F50-CEA7-423A-8448-64B3B9F58A51}"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graniteschools.org/depart/teachinglearning/curriculuminstruction/math/Pages/MathematicsVocabulary.aspx"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hyperlink" Target="http://www.quizlet.com/" TargetMode="External"/><Relationship Id="rId4" Type="http://schemas.openxmlformats.org/officeDocument/2006/relationships/hyperlink" Target="http://www.k-5mathteachingresources.com/math-vocabulary.html"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Strategies to support students in learning math vocabulary.</a:t>
            </a:r>
            <a:br>
              <a:rPr lang="en-US" dirty="0" smtClean="0"/>
            </a:b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dirty="0" smtClean="0"/>
              <a:t>Presented by: Paula Jones, Instructional Coach</a:t>
            </a:r>
          </a:p>
          <a:p>
            <a:r>
              <a:rPr lang="en-US" dirty="0" smtClean="0"/>
              <a:t>October 15, 2013</a:t>
            </a:r>
          </a:p>
          <a:p>
            <a:endParaRPr lang="en-US" dirty="0"/>
          </a:p>
        </p:txBody>
      </p:sp>
    </p:spTree>
    <p:extLst>
      <p:ext uri="{BB962C8B-B14F-4D97-AF65-F5344CB8AC3E}">
        <p14:creationId xmlns:p14="http://schemas.microsoft.com/office/powerpoint/2010/main" val="1846720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What is </a:t>
            </a:r>
            <a:r>
              <a:rPr lang="en-US" i="1" dirty="0" smtClean="0"/>
              <a:t>The Key Vocabulary Routine</a:t>
            </a:r>
            <a:r>
              <a:rPr lang="en-US" dirty="0" smtClean="0"/>
              <a:t>?</a:t>
            </a:r>
            <a:endParaRPr lang="en-US" dirty="0"/>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000" y="1455257"/>
            <a:ext cx="6400800" cy="4670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3494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Turn and talk to a partner about why we need a routine?</a:t>
            </a:r>
          </a:p>
          <a:p>
            <a:pPr lvl="1"/>
            <a:r>
              <a:rPr lang="en-US" dirty="0" smtClean="0"/>
              <a:t>Think about…traditional instructional approaches in relation to vocabulary vs. vocabulary instruction that is based on best practice.</a:t>
            </a:r>
            <a:endParaRPr lang="en-US" dirty="0"/>
          </a:p>
        </p:txBody>
      </p:sp>
      <p:sp>
        <p:nvSpPr>
          <p:cNvPr id="3" name="Title 2"/>
          <p:cNvSpPr>
            <a:spLocks noGrp="1"/>
          </p:cNvSpPr>
          <p:nvPr>
            <p:ph type="title"/>
          </p:nvPr>
        </p:nvSpPr>
        <p:spPr/>
        <p:txBody>
          <a:bodyPr>
            <a:normAutofit fontScale="90000"/>
          </a:bodyPr>
          <a:lstStyle/>
          <a:p>
            <a:r>
              <a:rPr lang="en-US" dirty="0" smtClean="0"/>
              <a:t>Why do classroom teachers need a routine?</a:t>
            </a:r>
            <a:endParaRPr lang="en-US" dirty="0"/>
          </a:p>
        </p:txBody>
      </p:sp>
    </p:spTree>
    <p:extLst>
      <p:ext uri="{BB962C8B-B14F-4D97-AF65-F5344CB8AC3E}">
        <p14:creationId xmlns:p14="http://schemas.microsoft.com/office/powerpoint/2010/main" val="2396079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Explicit and Direct Instruction</a:t>
            </a:r>
          </a:p>
          <a:p>
            <a:r>
              <a:rPr lang="en-US" dirty="0" smtClean="0"/>
              <a:t>Gradual Release of Responsibility Model </a:t>
            </a:r>
          </a:p>
          <a:p>
            <a:endParaRPr lang="en-US" dirty="0"/>
          </a:p>
        </p:txBody>
      </p:sp>
      <p:sp>
        <p:nvSpPr>
          <p:cNvPr id="3" name="Title 2"/>
          <p:cNvSpPr>
            <a:spLocks noGrp="1"/>
          </p:cNvSpPr>
          <p:nvPr>
            <p:ph type="title"/>
          </p:nvPr>
        </p:nvSpPr>
        <p:spPr/>
        <p:txBody>
          <a:bodyPr>
            <a:normAutofit fontScale="90000"/>
          </a:bodyPr>
          <a:lstStyle/>
          <a:p>
            <a:r>
              <a:rPr lang="en-US" dirty="0" smtClean="0"/>
              <a:t>How is </a:t>
            </a:r>
            <a:r>
              <a:rPr lang="en-US" i="1" dirty="0" smtClean="0"/>
              <a:t>The Key Vocabulary Routine </a:t>
            </a:r>
            <a:r>
              <a:rPr lang="en-US" dirty="0" smtClean="0"/>
              <a:t>Taught?</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3505200"/>
            <a:ext cx="5486400" cy="32415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90577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Wide Reading: The more you read, the more vocabulary you learn! </a:t>
            </a:r>
            <a:endParaRPr lang="en-US" dirty="0"/>
          </a:p>
          <a:p>
            <a:r>
              <a:rPr lang="en-US" dirty="0" smtClean="0"/>
              <a:t>Multiple exposures to words…it is helpful for students to understand how they gradually learn words. </a:t>
            </a:r>
          </a:p>
          <a:p>
            <a:r>
              <a:rPr lang="en-US" dirty="0" smtClean="0"/>
              <a:t>The importance of background knowledge and teaching related words. </a:t>
            </a:r>
            <a:endParaRPr lang="en-US" dirty="0"/>
          </a:p>
        </p:txBody>
      </p:sp>
      <p:sp>
        <p:nvSpPr>
          <p:cNvPr id="3" name="Title 2"/>
          <p:cNvSpPr>
            <a:spLocks noGrp="1"/>
          </p:cNvSpPr>
          <p:nvPr>
            <p:ph type="title"/>
          </p:nvPr>
        </p:nvSpPr>
        <p:spPr/>
        <p:txBody>
          <a:bodyPr>
            <a:normAutofit fontScale="90000"/>
          </a:bodyPr>
          <a:lstStyle/>
          <a:p>
            <a:r>
              <a:rPr lang="en-US" dirty="0" smtClean="0"/>
              <a:t>Indirect Methods for Teaching Vocabulary</a:t>
            </a:r>
            <a:endParaRPr lang="en-US" dirty="0"/>
          </a:p>
        </p:txBody>
      </p:sp>
    </p:spTree>
    <p:extLst>
      <p:ext uri="{BB962C8B-B14F-4D97-AF65-F5344CB8AC3E}">
        <p14:creationId xmlns:p14="http://schemas.microsoft.com/office/powerpoint/2010/main" val="25012238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7"/>
            <a:ext cx="7890933" cy="3450696"/>
          </a:xfrm>
        </p:spPr>
        <p:txBody>
          <a:bodyPr/>
          <a:lstStyle/>
          <a:p>
            <a:r>
              <a:rPr lang="en-US" dirty="0" smtClean="0"/>
              <a:t>Provide direct, explicit instruction for specific words. Focus on words that are important to the text, useful to know in many situations, and uncommon in everyday language but recurring in books. (</a:t>
            </a:r>
            <a:r>
              <a:rPr lang="en-US" dirty="0" err="1" smtClean="0"/>
              <a:t>Juel</a:t>
            </a:r>
            <a:r>
              <a:rPr lang="en-US" dirty="0" smtClean="0"/>
              <a:t> &amp; </a:t>
            </a:r>
            <a:r>
              <a:rPr lang="en-US" dirty="0" err="1" smtClean="0"/>
              <a:t>Deffes</a:t>
            </a:r>
            <a:r>
              <a:rPr lang="en-US" dirty="0" smtClean="0"/>
              <a:t>, 2004).</a:t>
            </a:r>
          </a:p>
          <a:p>
            <a:r>
              <a:rPr lang="en-US" dirty="0" smtClean="0"/>
              <a:t>Analyzing word structure: Teaching word parts.</a:t>
            </a:r>
          </a:p>
          <a:p>
            <a:r>
              <a:rPr lang="en-US" dirty="0" smtClean="0"/>
              <a:t>Use of context to determine word meaning.</a:t>
            </a:r>
          </a:p>
          <a:p>
            <a:r>
              <a:rPr lang="en-US" b="1" dirty="0" smtClean="0"/>
              <a:t>Effective</a:t>
            </a:r>
            <a:r>
              <a:rPr lang="en-US" dirty="0" smtClean="0"/>
              <a:t> use of a dictionary…this is not the use of dictionary definitions alone.  </a:t>
            </a:r>
          </a:p>
        </p:txBody>
      </p:sp>
      <p:sp>
        <p:nvSpPr>
          <p:cNvPr id="3" name="Title 2"/>
          <p:cNvSpPr>
            <a:spLocks noGrp="1"/>
          </p:cNvSpPr>
          <p:nvPr>
            <p:ph type="title"/>
          </p:nvPr>
        </p:nvSpPr>
        <p:spPr/>
        <p:txBody>
          <a:bodyPr>
            <a:normAutofit fontScale="90000"/>
          </a:bodyPr>
          <a:lstStyle/>
          <a:p>
            <a:r>
              <a:rPr lang="en-US" dirty="0" smtClean="0"/>
              <a:t>Direct Methods for Teaching Vocabulary</a:t>
            </a:r>
            <a:endParaRPr lang="en-US" dirty="0"/>
          </a:p>
        </p:txBody>
      </p:sp>
    </p:spTree>
    <p:extLst>
      <p:ext uri="{BB962C8B-B14F-4D97-AF65-F5344CB8AC3E}">
        <p14:creationId xmlns:p14="http://schemas.microsoft.com/office/powerpoint/2010/main" val="2077318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738533" cy="4144963"/>
          </a:xfrm>
        </p:spPr>
        <p:txBody>
          <a:bodyPr>
            <a:normAutofit lnSpcReduction="10000"/>
          </a:bodyPr>
          <a:lstStyle/>
          <a:p>
            <a:r>
              <a:rPr lang="en-US" dirty="0" smtClean="0"/>
              <a:t>Fostering Word Consciousness</a:t>
            </a:r>
          </a:p>
          <a:p>
            <a:pPr lvl="1"/>
            <a:r>
              <a:rPr lang="en-US" dirty="0" smtClean="0"/>
              <a:t>Vocabulary instruction is most effective when students are actively involved in the process of learning the words.</a:t>
            </a:r>
          </a:p>
          <a:p>
            <a:pPr lvl="1"/>
            <a:r>
              <a:rPr lang="en-US" dirty="0" smtClean="0"/>
              <a:t>Examples of activities to foster word consciousness:</a:t>
            </a:r>
          </a:p>
          <a:p>
            <a:pPr lvl="2"/>
            <a:r>
              <a:rPr lang="en-US" dirty="0" smtClean="0"/>
              <a:t>Teaching metalinguistic awareness (i.e., the ability to reflect on and manipulate words and parts of words) (Scott and Nagy, 2004)</a:t>
            </a:r>
          </a:p>
          <a:p>
            <a:pPr lvl="2"/>
            <a:r>
              <a:rPr lang="en-US" dirty="0" smtClean="0"/>
              <a:t>Talking about language use by good authors (Scott and Nagy, 2004)</a:t>
            </a:r>
          </a:p>
          <a:p>
            <a:pPr lvl="2"/>
            <a:r>
              <a:rPr lang="en-US" dirty="0" smtClean="0"/>
              <a:t>Creating a word-rich environment, including word play games such as word riddles, card games, anagrams, and word challenges (</a:t>
            </a:r>
            <a:r>
              <a:rPr lang="en-US" dirty="0" err="1" smtClean="0"/>
              <a:t>Blachowicz</a:t>
            </a:r>
            <a:r>
              <a:rPr lang="en-US" dirty="0" smtClean="0"/>
              <a:t> and Fisher, 2004b)	</a:t>
            </a:r>
          </a:p>
        </p:txBody>
      </p:sp>
      <p:sp>
        <p:nvSpPr>
          <p:cNvPr id="3" name="Title 2"/>
          <p:cNvSpPr>
            <a:spLocks noGrp="1"/>
          </p:cNvSpPr>
          <p:nvPr>
            <p:ph type="title"/>
          </p:nvPr>
        </p:nvSpPr>
        <p:spPr/>
        <p:txBody>
          <a:bodyPr>
            <a:normAutofit fontScale="90000"/>
          </a:bodyPr>
          <a:lstStyle/>
          <a:p>
            <a:r>
              <a:rPr lang="en-US" dirty="0"/>
              <a:t>Direct Methods for Teaching Vocabulary</a:t>
            </a:r>
          </a:p>
        </p:txBody>
      </p:sp>
    </p:spTree>
    <p:extLst>
      <p:ext uri="{BB962C8B-B14F-4D97-AF65-F5344CB8AC3E}">
        <p14:creationId xmlns:p14="http://schemas.microsoft.com/office/powerpoint/2010/main" val="177196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Scaffolding and Differentiated Instruction</a:t>
            </a:r>
          </a:p>
          <a:p>
            <a:pPr lvl="1"/>
            <a:r>
              <a:rPr lang="en-US" dirty="0" smtClean="0"/>
              <a:t>The term is used to describe “teacher support of a learner through dialogue, questioning, conversation, and non-verbal modeling, in which the learner attempts literacy tasks that could not be done without assistance” </a:t>
            </a:r>
            <a:endParaRPr lang="en-US" dirty="0"/>
          </a:p>
        </p:txBody>
      </p:sp>
      <p:sp>
        <p:nvSpPr>
          <p:cNvPr id="3" name="Title 2"/>
          <p:cNvSpPr>
            <a:spLocks noGrp="1"/>
          </p:cNvSpPr>
          <p:nvPr>
            <p:ph type="title"/>
          </p:nvPr>
        </p:nvSpPr>
        <p:spPr/>
        <p:txBody>
          <a:bodyPr>
            <a:normAutofit fontScale="90000"/>
          </a:bodyPr>
          <a:lstStyle/>
          <a:p>
            <a:r>
              <a:rPr lang="en-US" dirty="0"/>
              <a:t>How is The Key Vocabulary Routine Taught</a:t>
            </a:r>
            <a:r>
              <a:rPr lang="en-US" dirty="0" smtClean="0"/>
              <a:t>? </a:t>
            </a:r>
            <a:endParaRPr lang="en-US" dirty="0"/>
          </a:p>
        </p:txBody>
      </p:sp>
    </p:spTree>
    <p:extLst>
      <p:ext uri="{BB962C8B-B14F-4D97-AF65-F5344CB8AC3E}">
        <p14:creationId xmlns:p14="http://schemas.microsoft.com/office/powerpoint/2010/main" val="1998773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dirty="0"/>
          </a:p>
        </p:txBody>
      </p:sp>
      <p:sp>
        <p:nvSpPr>
          <p:cNvPr id="3" name="Title 2"/>
          <p:cNvSpPr>
            <a:spLocks noGrp="1"/>
          </p:cNvSpPr>
          <p:nvPr>
            <p:ph type="title"/>
          </p:nvPr>
        </p:nvSpPr>
        <p:spPr/>
        <p:txBody>
          <a:bodyPr>
            <a:normAutofit fontScale="90000"/>
          </a:bodyPr>
          <a:lstStyle/>
          <a:p>
            <a:r>
              <a:rPr lang="en-US" i="1" dirty="0" smtClean="0"/>
              <a:t>The Key Vocabulary Routine </a:t>
            </a:r>
            <a:br>
              <a:rPr lang="en-US" i="1" dirty="0" smtClean="0"/>
            </a:br>
            <a:r>
              <a:rPr lang="en-US" dirty="0" smtClean="0"/>
              <a:t>Five Steps</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600200"/>
            <a:ext cx="7772400" cy="5174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8657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4373563"/>
          </a:xfrm>
        </p:spPr>
        <p:txBody>
          <a:bodyPr>
            <a:normAutofit lnSpcReduction="10000"/>
          </a:bodyPr>
          <a:lstStyle/>
          <a:p>
            <a:r>
              <a:rPr lang="en-US" dirty="0" smtClean="0"/>
              <a:t>Take out your current unit in Envision.</a:t>
            </a:r>
          </a:p>
          <a:p>
            <a:r>
              <a:rPr lang="en-US" dirty="0" smtClean="0"/>
              <a:t>What types of words are being introduced to students?</a:t>
            </a:r>
          </a:p>
          <a:p>
            <a:r>
              <a:rPr lang="en-US" dirty="0" smtClean="0"/>
              <a:t>Are there difficult words that you need to preview?</a:t>
            </a:r>
          </a:p>
          <a:p>
            <a:r>
              <a:rPr lang="en-US" dirty="0" smtClean="0"/>
              <a:t>Which activities that we have talked about would work to connect the vocabulary to background knowledge and other related words?</a:t>
            </a:r>
          </a:p>
          <a:p>
            <a:r>
              <a:rPr lang="en-US" dirty="0" smtClean="0"/>
              <a:t>Which specific words will you teach in-depth?</a:t>
            </a:r>
          </a:p>
          <a:p>
            <a:r>
              <a:rPr lang="en-US" dirty="0" smtClean="0"/>
              <a:t>Identify opportunities to teach word learning strategies within the unit.</a:t>
            </a:r>
          </a:p>
          <a:p>
            <a:r>
              <a:rPr lang="en-US" dirty="0" smtClean="0"/>
              <a:t>How will you promote word consciousness?</a:t>
            </a:r>
            <a:endParaRPr lang="en-US" dirty="0"/>
          </a:p>
        </p:txBody>
      </p:sp>
      <p:sp>
        <p:nvSpPr>
          <p:cNvPr id="3" name="Title 2"/>
          <p:cNvSpPr>
            <a:spLocks noGrp="1"/>
          </p:cNvSpPr>
          <p:nvPr>
            <p:ph type="title"/>
          </p:nvPr>
        </p:nvSpPr>
        <p:spPr/>
        <p:txBody>
          <a:bodyPr/>
          <a:lstStyle/>
          <a:p>
            <a:r>
              <a:rPr lang="en-US" dirty="0" smtClean="0"/>
              <a:t>Time to Consider Envision!</a:t>
            </a:r>
            <a:endParaRPr lang="en-US" dirty="0"/>
          </a:p>
        </p:txBody>
      </p:sp>
    </p:spTree>
    <p:extLst>
      <p:ext uri="{BB962C8B-B14F-4D97-AF65-F5344CB8AC3E}">
        <p14:creationId xmlns:p14="http://schemas.microsoft.com/office/powerpoint/2010/main" val="2303065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normAutofit fontScale="90000"/>
          </a:bodyPr>
          <a:lstStyle/>
          <a:p>
            <a:r>
              <a:rPr lang="en-US" dirty="0" smtClean="0"/>
              <a:t>Step 1: Preview for Difficult Vocabulary</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514600"/>
            <a:ext cx="81534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6480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2675467"/>
            <a:ext cx="7823200" cy="3450696"/>
          </a:xfrm>
        </p:spPr>
        <p:txBody>
          <a:bodyPr/>
          <a:lstStyle/>
          <a:p>
            <a:r>
              <a:rPr lang="en-US" sz="4400" b="1" dirty="0"/>
              <a:t>Participants will understand…</a:t>
            </a:r>
          </a:p>
          <a:p>
            <a:pPr marL="457200" indent="-457200">
              <a:buFont typeface="Arial" panose="020B0604020202020204" pitchFamily="34" charset="0"/>
              <a:buChar char="•"/>
            </a:pPr>
            <a:endParaRPr lang="en-US" dirty="0"/>
          </a:p>
          <a:p>
            <a:pPr marL="457200" indent="-457200">
              <a:buFont typeface="Arial" panose="020B0604020202020204" pitchFamily="34" charset="0"/>
              <a:buChar char="•"/>
            </a:pPr>
            <a:r>
              <a:rPr lang="en-US" dirty="0"/>
              <a:t>Characteristics of effective vocabulary instruction.</a:t>
            </a:r>
          </a:p>
          <a:p>
            <a:pPr marL="457200" indent="-457200">
              <a:buFont typeface="Arial" panose="020B0604020202020204" pitchFamily="34" charset="0"/>
              <a:buChar char="•"/>
            </a:pPr>
            <a:r>
              <a:rPr lang="en-US" dirty="0"/>
              <a:t>The </a:t>
            </a:r>
            <a:r>
              <a:rPr lang="en-US" b="1" i="1" dirty="0"/>
              <a:t>Keys to Vocabulary</a:t>
            </a:r>
            <a:r>
              <a:rPr lang="en-US" dirty="0"/>
              <a:t> routine for direct instruction on math vocabulary.</a:t>
            </a:r>
          </a:p>
          <a:p>
            <a:pPr marL="0" indent="0">
              <a:buNone/>
            </a:pPr>
            <a:endParaRPr lang="en-US" dirty="0"/>
          </a:p>
        </p:txBody>
      </p:sp>
      <p:sp>
        <p:nvSpPr>
          <p:cNvPr id="3" name="Title 2"/>
          <p:cNvSpPr>
            <a:spLocks noGrp="1"/>
          </p:cNvSpPr>
          <p:nvPr>
            <p:ph type="title"/>
          </p:nvPr>
        </p:nvSpPr>
        <p:spPr/>
        <p:txBody>
          <a:bodyPr>
            <a:normAutofit fontScale="90000"/>
          </a:bodyPr>
          <a:lstStyle/>
          <a:p>
            <a:r>
              <a:rPr lang="en-US" dirty="0"/>
              <a:t>Goals for Math Vocabulary Session…</a:t>
            </a:r>
          </a:p>
        </p:txBody>
      </p:sp>
    </p:spTree>
    <p:extLst>
      <p:ext uri="{BB962C8B-B14F-4D97-AF65-F5344CB8AC3E}">
        <p14:creationId xmlns:p14="http://schemas.microsoft.com/office/powerpoint/2010/main" val="959666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Ideas for Previewing Difficult Vocabulary</a:t>
            </a:r>
            <a:endParaRPr lang="en-US" dirty="0"/>
          </a:p>
        </p:txBody>
      </p:sp>
      <p:sp>
        <p:nvSpPr>
          <p:cNvPr id="3" name="Content Placeholder 2"/>
          <p:cNvSpPr>
            <a:spLocks noGrp="1"/>
          </p:cNvSpPr>
          <p:nvPr>
            <p:ph idx="1"/>
          </p:nvPr>
        </p:nvSpPr>
        <p:spPr/>
        <p:txBody>
          <a:bodyPr>
            <a:normAutofit fontScale="92500" lnSpcReduction="20000"/>
          </a:bodyPr>
          <a:lstStyle/>
          <a:p>
            <a:pPr marL="0" lvl="0" indent="0">
              <a:buNone/>
            </a:pPr>
            <a:r>
              <a:rPr lang="en-US" dirty="0"/>
              <a:t>Describe ‐ The teacher provides a description, explanation, or example of the new term…not a dictionary or glossary definition.</a:t>
            </a:r>
          </a:p>
          <a:p>
            <a:pPr lvl="1"/>
            <a:r>
              <a:rPr lang="en-US" dirty="0"/>
              <a:t>Ask students what they know.</a:t>
            </a:r>
          </a:p>
          <a:p>
            <a:pPr lvl="1"/>
            <a:r>
              <a:rPr lang="en-US" dirty="0"/>
              <a:t>Explain in everyday language.</a:t>
            </a:r>
          </a:p>
          <a:p>
            <a:pPr lvl="1"/>
            <a:r>
              <a:rPr lang="en-US" dirty="0"/>
              <a:t>Use a video or other visual source to explain the word.</a:t>
            </a:r>
          </a:p>
          <a:p>
            <a:pPr lvl="1"/>
            <a:r>
              <a:rPr lang="en-US" dirty="0"/>
              <a:t>Tell a story that uses the term.</a:t>
            </a:r>
          </a:p>
          <a:p>
            <a:pPr lvl="1"/>
            <a:r>
              <a:rPr lang="en-US" dirty="0"/>
              <a:t>Have the students investigate the meaning and do a skit.</a:t>
            </a:r>
          </a:p>
          <a:p>
            <a:pPr lvl="1"/>
            <a:r>
              <a:rPr lang="en-US" dirty="0"/>
              <a:t>Use current events to relate to the term.</a:t>
            </a:r>
          </a:p>
          <a:p>
            <a:pPr lvl="1"/>
            <a:r>
              <a:rPr lang="en-US" dirty="0"/>
              <a:t>Describe your mental picture of the term.</a:t>
            </a:r>
          </a:p>
          <a:p>
            <a:pPr lvl="1"/>
            <a:r>
              <a:rPr lang="en-US" dirty="0"/>
              <a:t>Find or create pictures that illustrate the term.</a:t>
            </a:r>
          </a:p>
          <a:p>
            <a:endParaRPr lang="en-US" dirty="0"/>
          </a:p>
        </p:txBody>
      </p:sp>
    </p:spTree>
    <p:extLst>
      <p:ext uri="{BB962C8B-B14F-4D97-AF65-F5344CB8AC3E}">
        <p14:creationId xmlns:p14="http://schemas.microsoft.com/office/powerpoint/2010/main" val="3216535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Ideas for Previewing Continued</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marL="0" lvl="0" indent="0">
              <a:buNone/>
            </a:pPr>
            <a:r>
              <a:rPr lang="en-US" dirty="0" smtClean="0"/>
              <a:t>Tell </a:t>
            </a:r>
            <a:r>
              <a:rPr lang="en-US" dirty="0"/>
              <a:t>what a word means in everyday connected language.</a:t>
            </a:r>
          </a:p>
          <a:p>
            <a:pPr marL="0" lvl="0" indent="0">
              <a:buNone/>
            </a:pPr>
            <a:r>
              <a:rPr lang="en-US" dirty="0"/>
              <a:t>It should include words like: </a:t>
            </a:r>
            <a:r>
              <a:rPr lang="en-US" i="1" u="heavy" dirty="0"/>
              <a:t>you</a:t>
            </a:r>
            <a:r>
              <a:rPr lang="en-US" dirty="0"/>
              <a:t>, </a:t>
            </a:r>
            <a:r>
              <a:rPr lang="en-US" i="1" u="heavy" dirty="0"/>
              <a:t>something</a:t>
            </a:r>
            <a:r>
              <a:rPr lang="en-US" dirty="0"/>
              <a:t>, and </a:t>
            </a:r>
            <a:r>
              <a:rPr lang="en-US" i="1" u="heavy" dirty="0"/>
              <a:t>someone</a:t>
            </a:r>
            <a:r>
              <a:rPr lang="en-US" dirty="0"/>
              <a:t>.</a:t>
            </a:r>
          </a:p>
          <a:p>
            <a:pPr marL="0" lvl="0" indent="0">
              <a:buNone/>
            </a:pPr>
            <a:r>
              <a:rPr lang="en-US" dirty="0"/>
              <a:t>These terms help students to get an idea of how to use the word</a:t>
            </a:r>
          </a:p>
          <a:p>
            <a:pPr marL="0" lvl="0" indent="0">
              <a:buNone/>
            </a:pPr>
            <a:r>
              <a:rPr lang="en-US" dirty="0"/>
              <a:t>Examples:</a:t>
            </a:r>
          </a:p>
          <a:p>
            <a:r>
              <a:rPr lang="en-US" dirty="0" smtClean="0"/>
              <a:t>If </a:t>
            </a:r>
            <a:r>
              <a:rPr lang="en-US" dirty="0"/>
              <a:t>you </a:t>
            </a:r>
            <a:r>
              <a:rPr lang="en-US" i="1" u="heavy" dirty="0"/>
              <a:t>scale </a:t>
            </a:r>
            <a:r>
              <a:rPr lang="en-US" b="1" i="1" dirty="0"/>
              <a:t>something</a:t>
            </a:r>
            <a:r>
              <a:rPr lang="en-US" dirty="0"/>
              <a:t>, you change its size proportionally.</a:t>
            </a:r>
          </a:p>
          <a:p>
            <a:r>
              <a:rPr lang="en-US" dirty="0" smtClean="0"/>
              <a:t>A </a:t>
            </a:r>
            <a:r>
              <a:rPr lang="en-US" i="1" u="heavy" dirty="0"/>
              <a:t>ruler </a:t>
            </a:r>
            <a:r>
              <a:rPr lang="en-US" i="1" dirty="0"/>
              <a:t>i</a:t>
            </a:r>
            <a:r>
              <a:rPr lang="en-US" dirty="0"/>
              <a:t>s </a:t>
            </a:r>
            <a:r>
              <a:rPr lang="en-US" b="1" i="1" dirty="0"/>
              <a:t>something </a:t>
            </a:r>
            <a:r>
              <a:rPr lang="en-US" dirty="0"/>
              <a:t>that people use to measure length.</a:t>
            </a:r>
          </a:p>
          <a:p>
            <a:r>
              <a:rPr lang="en-US" dirty="0" smtClean="0"/>
              <a:t> </a:t>
            </a:r>
            <a:r>
              <a:rPr lang="en-US" dirty="0"/>
              <a:t>If </a:t>
            </a:r>
            <a:r>
              <a:rPr lang="en-US" b="1" i="1" dirty="0"/>
              <a:t>someone </a:t>
            </a:r>
            <a:r>
              <a:rPr lang="en-US" dirty="0"/>
              <a:t>is </a:t>
            </a:r>
            <a:r>
              <a:rPr lang="en-US" i="1" u="heavy" dirty="0"/>
              <a:t>classifying </a:t>
            </a:r>
            <a:r>
              <a:rPr lang="en-US" dirty="0"/>
              <a:t>shapes they are sorting them by their characteristics.</a:t>
            </a:r>
          </a:p>
          <a:p>
            <a:endParaRPr lang="en-US" dirty="0"/>
          </a:p>
        </p:txBody>
      </p:sp>
    </p:spTree>
    <p:extLst>
      <p:ext uri="{BB962C8B-B14F-4D97-AF65-F5344CB8AC3E}">
        <p14:creationId xmlns:p14="http://schemas.microsoft.com/office/powerpoint/2010/main" val="21390916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Step 1 Summary</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362200"/>
            <a:ext cx="8153400" cy="3876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80151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a:xfrm>
            <a:off x="457200" y="338328"/>
            <a:ext cx="8229600" cy="957072"/>
          </a:xfrm>
        </p:spPr>
        <p:txBody>
          <a:bodyPr>
            <a:normAutofit/>
          </a:bodyPr>
          <a:lstStyle/>
          <a:p>
            <a:r>
              <a:rPr lang="en-US" sz="3200" dirty="0" smtClean="0"/>
              <a:t>Step 2: Use Activities to Connect Vocabulary</a:t>
            </a:r>
            <a:endParaRPr lang="en-US" sz="32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0"/>
            <a:ext cx="8382000" cy="485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3257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76201"/>
            <a:ext cx="9144001" cy="777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1458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1" y="152401"/>
            <a:ext cx="8763000"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92073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8100"/>
            <a:ext cx="8991600" cy="659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93265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00" y="152400"/>
            <a:ext cx="9004300" cy="655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59265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
            <a:ext cx="9143999" cy="6705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643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144000" cy="647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6922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What </a:t>
            </a:r>
            <a:r>
              <a:rPr lang="en-US" b="1" dirty="0"/>
              <a:t>the Research Says About</a:t>
            </a:r>
            <a:br>
              <a:rPr lang="en-US" b="1" dirty="0"/>
            </a:br>
            <a:r>
              <a:rPr lang="en-US" b="1" dirty="0"/>
              <a:t>Vocabulary Knowledge</a:t>
            </a:r>
            <a:r>
              <a:rPr lang="en-US" dirty="0"/>
              <a:t/>
            </a:r>
            <a:br>
              <a:rPr lang="en-US" dirty="0"/>
            </a:br>
            <a:endParaRPr lang="en-US" dirty="0"/>
          </a:p>
        </p:txBody>
      </p:sp>
      <p:sp>
        <p:nvSpPr>
          <p:cNvPr id="3" name="Content Placeholder 2"/>
          <p:cNvSpPr>
            <a:spLocks noGrp="1"/>
          </p:cNvSpPr>
          <p:nvPr>
            <p:ph idx="1"/>
          </p:nvPr>
        </p:nvSpPr>
        <p:spPr/>
        <p:txBody>
          <a:bodyPr>
            <a:normAutofit lnSpcReduction="10000"/>
          </a:bodyPr>
          <a:lstStyle/>
          <a:p>
            <a:r>
              <a:rPr lang="en-US" dirty="0"/>
              <a:t>Children who enter school with limited vocabulary knowledge become more discrepant over time from their peers who have rich vocabulary knowledge</a:t>
            </a:r>
            <a:r>
              <a:rPr lang="en-US" dirty="0" smtClean="0"/>
              <a:t>. (</a:t>
            </a:r>
            <a:r>
              <a:rPr lang="en-US" dirty="0" err="1"/>
              <a:t>Biemiller</a:t>
            </a:r>
            <a:r>
              <a:rPr lang="en-US" dirty="0"/>
              <a:t> &amp; </a:t>
            </a:r>
            <a:r>
              <a:rPr lang="en-US" dirty="0" err="1"/>
              <a:t>Slonin</a:t>
            </a:r>
            <a:r>
              <a:rPr lang="en-US" dirty="0"/>
              <a:t>, 2001)</a:t>
            </a:r>
          </a:p>
          <a:p>
            <a:pPr marL="0" indent="0">
              <a:buNone/>
            </a:pPr>
            <a:r>
              <a:rPr lang="en-US" dirty="0"/>
              <a:t> </a:t>
            </a:r>
          </a:p>
          <a:p>
            <a:pPr marL="0" indent="0">
              <a:buNone/>
            </a:pPr>
            <a:r>
              <a:rPr lang="en-US" dirty="0"/>
              <a:t> </a:t>
            </a:r>
          </a:p>
          <a:p>
            <a:r>
              <a:rPr lang="en-US" dirty="0"/>
              <a:t>The relationship between reading comprehension and vocabulary knowledge is strong and unequivocal</a:t>
            </a:r>
            <a:r>
              <a:rPr lang="en-US" dirty="0" smtClean="0"/>
              <a:t>. (</a:t>
            </a:r>
            <a:r>
              <a:rPr lang="en-US" dirty="0"/>
              <a:t>Bauman &amp; </a:t>
            </a:r>
            <a:r>
              <a:rPr lang="en-US" dirty="0" err="1"/>
              <a:t>Kame’enui</a:t>
            </a:r>
            <a:r>
              <a:rPr lang="en-US" dirty="0"/>
              <a:t>, 1991; </a:t>
            </a:r>
            <a:r>
              <a:rPr lang="en-US" dirty="0" err="1"/>
              <a:t>Stanovich</a:t>
            </a:r>
            <a:r>
              <a:rPr lang="en-US" dirty="0"/>
              <a:t>, 1986)</a:t>
            </a:r>
          </a:p>
          <a:p>
            <a:endParaRPr lang="en-US" dirty="0"/>
          </a:p>
        </p:txBody>
      </p:sp>
    </p:spTree>
    <p:extLst>
      <p:ext uri="{BB962C8B-B14F-4D97-AF65-F5344CB8AC3E}">
        <p14:creationId xmlns:p14="http://schemas.microsoft.com/office/powerpoint/2010/main" val="7801971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a:xfrm>
            <a:off x="457200" y="338328"/>
            <a:ext cx="8229600" cy="576072"/>
          </a:xfrm>
        </p:spPr>
        <p:txBody>
          <a:bodyPr>
            <a:normAutofit/>
          </a:bodyPr>
          <a:lstStyle/>
          <a:p>
            <a:r>
              <a:rPr lang="en-US" sz="2800" dirty="0" smtClean="0"/>
              <a:t>Step 3: Select Words to Teach In-Depth</a:t>
            </a:r>
            <a:endParaRPr lang="en-US" sz="28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914400"/>
            <a:ext cx="8839199" cy="5791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59210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73162"/>
          </a:xfrm>
        </p:spPr>
        <p:txBody>
          <a:bodyPr>
            <a:normAutofit fontScale="90000"/>
          </a:bodyPr>
          <a:lstStyle/>
          <a:p>
            <a:r>
              <a:rPr lang="en-US" sz="3200" b="1" dirty="0" smtClean="0"/>
              <a:t>Selection </a:t>
            </a:r>
            <a:r>
              <a:rPr lang="en-US" sz="3200" b="1" dirty="0"/>
              <a:t>Criteria for Instructional Vocabulary</a:t>
            </a:r>
            <a:r>
              <a:rPr lang="en-US" b="1" dirty="0"/>
              <a:t/>
            </a:r>
            <a:br>
              <a:rPr lang="en-US" b="1" dirty="0"/>
            </a:br>
            <a:r>
              <a:rPr lang="en-US" sz="1600" b="1" dirty="0"/>
              <a:t>(Beck, </a:t>
            </a:r>
            <a:r>
              <a:rPr lang="en-US" sz="1600" b="1" dirty="0" err="1"/>
              <a:t>McKeown</a:t>
            </a:r>
            <a:r>
              <a:rPr lang="en-US" sz="1600" b="1" dirty="0"/>
              <a:t>, </a:t>
            </a:r>
            <a:r>
              <a:rPr lang="en-US" sz="1600" b="1" dirty="0" err="1"/>
              <a:t>Kucan</a:t>
            </a:r>
            <a:r>
              <a:rPr lang="en-US" sz="1600" b="1" dirty="0"/>
              <a:t>, 2002)</a:t>
            </a:r>
            <a:r>
              <a:rPr lang="en-US" dirty="0"/>
              <a:t/>
            </a:r>
            <a:br>
              <a:rPr lang="en-US" dirty="0"/>
            </a:br>
            <a:endParaRPr lang="en-US" dirty="0"/>
          </a:p>
        </p:txBody>
      </p:sp>
      <p:graphicFrame>
        <p:nvGraphicFramePr>
          <p:cNvPr id="4" name="Content Placeholder 3"/>
          <p:cNvGraphicFramePr>
            <a:graphicFrameLocks noGrp="1"/>
          </p:cNvGraphicFramePr>
          <p:nvPr>
            <p:ph idx="1"/>
          </p:nvPr>
        </p:nvGraphicFramePr>
        <p:xfrm>
          <a:off x="2014828" y="1143000"/>
          <a:ext cx="5114344" cy="4983163"/>
        </p:xfrm>
        <a:graphic>
          <a:graphicData uri="http://schemas.openxmlformats.org/drawingml/2006/table">
            <a:tbl>
              <a:tblPr firstRow="1" firstCol="1" lastRow="1" lastCol="1" bandRow="1" bandCol="1">
                <a:tableStyleId>{5C22544A-7EE6-4342-B048-85BDC9FD1C3A}</a:tableStyleId>
              </a:tblPr>
              <a:tblGrid>
                <a:gridCol w="1129141"/>
                <a:gridCol w="1428031"/>
                <a:gridCol w="1278586"/>
                <a:gridCol w="1278586"/>
              </a:tblGrid>
              <a:tr h="797040">
                <a:tc>
                  <a:txBody>
                    <a:bodyPr/>
                    <a:lstStyle/>
                    <a:p>
                      <a:pPr marL="0" marR="0">
                        <a:spcBef>
                          <a:spcPts val="0"/>
                        </a:spcBef>
                        <a:spcAft>
                          <a:spcPts val="0"/>
                        </a:spcAft>
                      </a:pPr>
                      <a:r>
                        <a:rPr lang="en-US" sz="1000">
                          <a:effectLst/>
                        </a:rPr>
                        <a:t> </a:t>
                      </a:r>
                      <a:endParaRPr lang="en-US" sz="1000">
                        <a:effectLst/>
                        <a:latin typeface="Calibri"/>
                        <a:ea typeface="Calibri"/>
                        <a:cs typeface="Times New Roman"/>
                      </a:endParaRPr>
                    </a:p>
                  </a:txBody>
                  <a:tcPr marL="0" marR="0" marT="0" marB="0"/>
                </a:tc>
                <a:tc>
                  <a:txBody>
                    <a:bodyPr/>
                    <a:lstStyle/>
                    <a:p>
                      <a:pPr marL="85725" marR="108585">
                        <a:lnSpc>
                          <a:spcPts val="2160"/>
                        </a:lnSpc>
                        <a:spcBef>
                          <a:spcPts val="270"/>
                        </a:spcBef>
                        <a:spcAft>
                          <a:spcPts val="0"/>
                        </a:spcAft>
                      </a:pPr>
                      <a:r>
                        <a:rPr lang="en-US" sz="1600" spc="-5">
                          <a:effectLst/>
                        </a:rPr>
                        <a:t>TIER</a:t>
                      </a:r>
                      <a:r>
                        <a:rPr lang="en-US" sz="1600" spc="-45">
                          <a:effectLst/>
                        </a:rPr>
                        <a:t> </a:t>
                      </a:r>
                      <a:r>
                        <a:rPr lang="en-US" sz="1600">
                          <a:effectLst/>
                        </a:rPr>
                        <a:t>1</a:t>
                      </a:r>
                      <a:r>
                        <a:rPr lang="en-US" sz="1600" spc="105">
                          <a:effectLst/>
                        </a:rPr>
                        <a:t> </a:t>
                      </a:r>
                      <a:r>
                        <a:rPr lang="en-US" sz="1600" spc="-5">
                          <a:effectLst/>
                        </a:rPr>
                        <a:t>FOUNDATION</a:t>
                      </a:r>
                      <a:endParaRPr lang="en-US" sz="1000">
                        <a:effectLst/>
                        <a:latin typeface="Calibri"/>
                        <a:ea typeface="Calibri"/>
                        <a:cs typeface="Times New Roman"/>
                      </a:endParaRPr>
                    </a:p>
                  </a:txBody>
                  <a:tcPr marL="0" marR="0" marT="0" marB="0"/>
                </a:tc>
                <a:tc>
                  <a:txBody>
                    <a:bodyPr/>
                    <a:lstStyle/>
                    <a:p>
                      <a:pPr marL="85725" marR="243205">
                        <a:lnSpc>
                          <a:spcPts val="2160"/>
                        </a:lnSpc>
                        <a:spcBef>
                          <a:spcPts val="270"/>
                        </a:spcBef>
                        <a:spcAft>
                          <a:spcPts val="0"/>
                        </a:spcAft>
                      </a:pPr>
                      <a:r>
                        <a:rPr lang="en-US" sz="1600" spc="-5">
                          <a:effectLst/>
                        </a:rPr>
                        <a:t>TIER</a:t>
                      </a:r>
                      <a:r>
                        <a:rPr lang="en-US" sz="1600" spc="-45">
                          <a:effectLst/>
                        </a:rPr>
                        <a:t> </a:t>
                      </a:r>
                      <a:r>
                        <a:rPr lang="en-US" sz="1600">
                          <a:effectLst/>
                        </a:rPr>
                        <a:t>2</a:t>
                      </a:r>
                      <a:r>
                        <a:rPr lang="en-US" sz="1600" spc="105">
                          <a:effectLst/>
                        </a:rPr>
                        <a:t> </a:t>
                      </a:r>
                      <a:r>
                        <a:rPr lang="en-US" sz="1600" spc="-5">
                          <a:effectLst/>
                        </a:rPr>
                        <a:t>MORTAR</a:t>
                      </a:r>
                      <a:endParaRPr lang="en-US" sz="1000">
                        <a:effectLst/>
                        <a:latin typeface="Calibri"/>
                        <a:ea typeface="Calibri"/>
                        <a:cs typeface="Times New Roman"/>
                      </a:endParaRPr>
                    </a:p>
                  </a:txBody>
                  <a:tcPr marL="0" marR="0" marT="0" marB="0"/>
                </a:tc>
                <a:tc>
                  <a:txBody>
                    <a:bodyPr/>
                    <a:lstStyle/>
                    <a:p>
                      <a:pPr marL="85725" marR="243205">
                        <a:lnSpc>
                          <a:spcPts val="2160"/>
                        </a:lnSpc>
                        <a:spcBef>
                          <a:spcPts val="270"/>
                        </a:spcBef>
                        <a:spcAft>
                          <a:spcPts val="0"/>
                        </a:spcAft>
                      </a:pPr>
                      <a:r>
                        <a:rPr lang="en-US" sz="1600" spc="-5">
                          <a:effectLst/>
                        </a:rPr>
                        <a:t>TIER</a:t>
                      </a:r>
                      <a:r>
                        <a:rPr lang="en-US" sz="1600" spc="-45">
                          <a:effectLst/>
                        </a:rPr>
                        <a:t> </a:t>
                      </a:r>
                      <a:r>
                        <a:rPr lang="en-US" sz="1600">
                          <a:effectLst/>
                        </a:rPr>
                        <a:t>3</a:t>
                      </a:r>
                      <a:r>
                        <a:rPr lang="en-US" sz="1600" spc="105">
                          <a:effectLst/>
                        </a:rPr>
                        <a:t> </a:t>
                      </a:r>
                      <a:r>
                        <a:rPr lang="en-US" sz="1600">
                          <a:effectLst/>
                        </a:rPr>
                        <a:t>BRICK</a:t>
                      </a:r>
                      <a:endParaRPr lang="en-US" sz="1000">
                        <a:effectLst/>
                        <a:latin typeface="Calibri"/>
                        <a:ea typeface="Calibri"/>
                        <a:cs typeface="Times New Roman"/>
                      </a:endParaRPr>
                    </a:p>
                  </a:txBody>
                  <a:tcPr marL="0" marR="0" marT="0" marB="0"/>
                </a:tc>
              </a:tr>
              <a:tr h="2686137">
                <a:tc>
                  <a:txBody>
                    <a:bodyPr/>
                    <a:lstStyle/>
                    <a:p>
                      <a:pPr marL="85725" marR="0">
                        <a:spcBef>
                          <a:spcPts val="185"/>
                        </a:spcBef>
                        <a:spcAft>
                          <a:spcPts val="0"/>
                        </a:spcAft>
                      </a:pPr>
                      <a:r>
                        <a:rPr lang="en-US" sz="1600" spc="-5">
                          <a:effectLst/>
                        </a:rPr>
                        <a:t>Description</a:t>
                      </a:r>
                      <a:endParaRPr lang="en-US" sz="1000">
                        <a:effectLst/>
                        <a:latin typeface="Calibri"/>
                        <a:ea typeface="Calibri"/>
                        <a:cs typeface="Times New Roman"/>
                      </a:endParaRPr>
                    </a:p>
                  </a:txBody>
                  <a:tcPr marL="0" marR="0" marT="0" marB="0"/>
                </a:tc>
                <a:tc>
                  <a:txBody>
                    <a:bodyPr/>
                    <a:lstStyle/>
                    <a:p>
                      <a:pPr marL="85725" marR="108585">
                        <a:lnSpc>
                          <a:spcPct val="98000"/>
                        </a:lnSpc>
                        <a:spcBef>
                          <a:spcPts val="210"/>
                        </a:spcBef>
                        <a:spcAft>
                          <a:spcPts val="0"/>
                        </a:spcAft>
                      </a:pPr>
                      <a:r>
                        <a:rPr lang="en-US" sz="1400" spc="-5">
                          <a:effectLst/>
                        </a:rPr>
                        <a:t>Basic </a:t>
                      </a:r>
                      <a:r>
                        <a:rPr lang="en-US" sz="1400">
                          <a:effectLst/>
                        </a:rPr>
                        <a:t>words </a:t>
                      </a:r>
                      <a:r>
                        <a:rPr lang="en-US" sz="1400" spc="-5">
                          <a:effectLst/>
                        </a:rPr>
                        <a:t>that</a:t>
                      </a:r>
                      <a:r>
                        <a:rPr lang="en-US" sz="1400" spc="105">
                          <a:effectLst/>
                        </a:rPr>
                        <a:t> </a:t>
                      </a:r>
                      <a:r>
                        <a:rPr lang="en-US" sz="1400" spc="-5">
                          <a:effectLst/>
                        </a:rPr>
                        <a:t>most children</a:t>
                      </a:r>
                      <a:r>
                        <a:rPr lang="en-US" sz="1400" spc="105">
                          <a:effectLst/>
                        </a:rPr>
                        <a:t> </a:t>
                      </a:r>
                      <a:r>
                        <a:rPr lang="en-US" sz="1400">
                          <a:effectLst/>
                        </a:rPr>
                        <a:t>know</a:t>
                      </a:r>
                      <a:r>
                        <a:rPr lang="en-US" sz="1400" spc="-5">
                          <a:effectLst/>
                        </a:rPr>
                        <a:t> </a:t>
                      </a:r>
                      <a:r>
                        <a:rPr lang="en-US" sz="1400">
                          <a:effectLst/>
                        </a:rPr>
                        <a:t>before </a:t>
                      </a:r>
                      <a:r>
                        <a:rPr lang="en-US" sz="1400" spc="-5">
                          <a:effectLst/>
                        </a:rPr>
                        <a:t>entering</a:t>
                      </a:r>
                      <a:r>
                        <a:rPr lang="en-US" sz="1400" spc="-10">
                          <a:effectLst/>
                        </a:rPr>
                        <a:t> </a:t>
                      </a:r>
                      <a:r>
                        <a:rPr lang="en-US" sz="1400" spc="-5">
                          <a:effectLst/>
                        </a:rPr>
                        <a:t>school</a:t>
                      </a:r>
                      <a:r>
                        <a:rPr lang="en-US" sz="1400" spc="115">
                          <a:effectLst/>
                        </a:rPr>
                        <a:t> </a:t>
                      </a:r>
                      <a:r>
                        <a:rPr lang="en-US" sz="1400">
                          <a:effectLst/>
                        </a:rPr>
                        <a:t>or </a:t>
                      </a:r>
                      <a:r>
                        <a:rPr lang="en-US" sz="1400" spc="-5">
                          <a:effectLst/>
                        </a:rPr>
                        <a:t>advancing</a:t>
                      </a:r>
                      <a:r>
                        <a:rPr lang="en-US" sz="1400">
                          <a:effectLst/>
                        </a:rPr>
                        <a:t> </a:t>
                      </a:r>
                      <a:r>
                        <a:rPr lang="en-US" sz="1400" spc="-5">
                          <a:effectLst/>
                        </a:rPr>
                        <a:t>to</a:t>
                      </a:r>
                      <a:r>
                        <a:rPr lang="en-US" sz="1400" spc="100">
                          <a:effectLst/>
                        </a:rPr>
                        <a:t> </a:t>
                      </a:r>
                      <a:r>
                        <a:rPr lang="en-US" sz="1400" spc="-5">
                          <a:effectLst/>
                        </a:rPr>
                        <a:t>another</a:t>
                      </a:r>
                      <a:r>
                        <a:rPr lang="en-US" sz="1400">
                          <a:effectLst/>
                        </a:rPr>
                        <a:t> </a:t>
                      </a:r>
                      <a:r>
                        <a:rPr lang="en-US" sz="1400" spc="-5">
                          <a:effectLst/>
                        </a:rPr>
                        <a:t>grade</a:t>
                      </a:r>
                      <a:endParaRPr lang="en-US" sz="1000">
                        <a:effectLst/>
                        <a:latin typeface="Calibri"/>
                        <a:ea typeface="Calibri"/>
                        <a:cs typeface="Times New Roman"/>
                      </a:endParaRPr>
                    </a:p>
                  </a:txBody>
                  <a:tcPr marL="0" marR="0" marT="0" marB="0"/>
                </a:tc>
                <a:tc>
                  <a:txBody>
                    <a:bodyPr/>
                    <a:lstStyle/>
                    <a:p>
                      <a:pPr marL="85725" marR="101600">
                        <a:lnSpc>
                          <a:spcPct val="98000"/>
                        </a:lnSpc>
                        <a:spcBef>
                          <a:spcPts val="205"/>
                        </a:spcBef>
                        <a:spcAft>
                          <a:spcPts val="0"/>
                        </a:spcAft>
                      </a:pPr>
                      <a:r>
                        <a:rPr lang="en-US" sz="1400" spc="-5">
                          <a:effectLst/>
                        </a:rPr>
                        <a:t>Polysemous</a:t>
                      </a:r>
                      <a:r>
                        <a:rPr lang="en-US" sz="1400" spc="100">
                          <a:effectLst/>
                        </a:rPr>
                        <a:t> </a:t>
                      </a:r>
                      <a:r>
                        <a:rPr lang="en-US" sz="1400">
                          <a:effectLst/>
                        </a:rPr>
                        <a:t>words, </a:t>
                      </a:r>
                      <a:r>
                        <a:rPr lang="en-US" sz="1400" spc="-5">
                          <a:effectLst/>
                        </a:rPr>
                        <a:t>homophones,</a:t>
                      </a:r>
                      <a:r>
                        <a:rPr lang="en-US" sz="1400" spc="100">
                          <a:effectLst/>
                        </a:rPr>
                        <a:t> </a:t>
                      </a:r>
                      <a:r>
                        <a:rPr lang="en-US" sz="1400" spc="-5">
                          <a:effectLst/>
                        </a:rPr>
                        <a:t>idioms and</a:t>
                      </a:r>
                      <a:r>
                        <a:rPr lang="en-US" sz="1400" spc="105">
                          <a:effectLst/>
                        </a:rPr>
                        <a:t> </a:t>
                      </a:r>
                      <a:r>
                        <a:rPr lang="en-US" sz="1400" spc="-10">
                          <a:effectLst/>
                        </a:rPr>
                        <a:t>phrasal</a:t>
                      </a:r>
                      <a:r>
                        <a:rPr lang="en-US" sz="1400" spc="130">
                          <a:effectLst/>
                        </a:rPr>
                        <a:t> </a:t>
                      </a:r>
                      <a:r>
                        <a:rPr lang="en-US" sz="1400" spc="-5">
                          <a:effectLst/>
                        </a:rPr>
                        <a:t>clusters,</a:t>
                      </a:r>
                      <a:r>
                        <a:rPr lang="en-US" sz="1400" spc="5">
                          <a:effectLst/>
                        </a:rPr>
                        <a:t> </a:t>
                      </a:r>
                      <a:r>
                        <a:rPr lang="en-US" sz="1400">
                          <a:effectLst/>
                        </a:rPr>
                        <a:t>rich</a:t>
                      </a:r>
                      <a:r>
                        <a:rPr lang="en-US" sz="1400" spc="110">
                          <a:effectLst/>
                        </a:rPr>
                        <a:t> </a:t>
                      </a:r>
                      <a:r>
                        <a:rPr lang="en-US" sz="1400" spc="-10">
                          <a:effectLst/>
                        </a:rPr>
                        <a:t>challenging</a:t>
                      </a:r>
                      <a:r>
                        <a:rPr lang="en-US" sz="1400" spc="105">
                          <a:effectLst/>
                        </a:rPr>
                        <a:t> </a:t>
                      </a:r>
                      <a:r>
                        <a:rPr lang="en-US" sz="1400" spc="-10">
                          <a:effectLst/>
                        </a:rPr>
                        <a:t>language</a:t>
                      </a:r>
                      <a:r>
                        <a:rPr lang="en-US" sz="1400" spc="-5">
                          <a:effectLst/>
                        </a:rPr>
                        <a:t> </a:t>
                      </a:r>
                      <a:r>
                        <a:rPr lang="en-US" sz="1400">
                          <a:effectLst/>
                        </a:rPr>
                        <a:t>for</a:t>
                      </a:r>
                      <a:r>
                        <a:rPr lang="en-US" sz="1400" spc="135">
                          <a:effectLst/>
                        </a:rPr>
                        <a:t> </a:t>
                      </a:r>
                      <a:r>
                        <a:rPr lang="en-US" sz="1400" spc="-5">
                          <a:effectLst/>
                        </a:rPr>
                        <a:t>ELL’s,</a:t>
                      </a:r>
                      <a:r>
                        <a:rPr lang="en-US" sz="1400" spc="10">
                          <a:effectLst/>
                        </a:rPr>
                        <a:t> </a:t>
                      </a:r>
                      <a:r>
                        <a:rPr lang="en-US" sz="1400" spc="-5">
                          <a:effectLst/>
                        </a:rPr>
                        <a:t>words</a:t>
                      </a:r>
                      <a:r>
                        <a:rPr lang="en-US" sz="1400" spc="130">
                          <a:effectLst/>
                        </a:rPr>
                        <a:t> </a:t>
                      </a:r>
                      <a:r>
                        <a:rPr lang="en-US" sz="1400" spc="-5">
                          <a:effectLst/>
                        </a:rPr>
                        <a:t>that</a:t>
                      </a:r>
                      <a:r>
                        <a:rPr lang="en-US" sz="1400" spc="-10">
                          <a:effectLst/>
                        </a:rPr>
                        <a:t> </a:t>
                      </a:r>
                      <a:r>
                        <a:rPr lang="en-US" sz="1400" spc="-5">
                          <a:effectLst/>
                        </a:rPr>
                        <a:t>nest</a:t>
                      </a:r>
                      <a:r>
                        <a:rPr lang="en-US" sz="1400" spc="105">
                          <a:effectLst/>
                        </a:rPr>
                        <a:t> </a:t>
                      </a:r>
                      <a:r>
                        <a:rPr lang="en-US" sz="1400" spc="-5">
                          <a:effectLst/>
                        </a:rPr>
                        <a:t>academic</a:t>
                      </a:r>
                      <a:r>
                        <a:rPr lang="en-US" sz="1400" spc="105">
                          <a:effectLst/>
                        </a:rPr>
                        <a:t> </a:t>
                      </a:r>
                      <a:r>
                        <a:rPr lang="en-US" sz="1400" spc="-5">
                          <a:effectLst/>
                        </a:rPr>
                        <a:t>content</a:t>
                      </a:r>
                      <a:endParaRPr lang="en-US" sz="1000">
                        <a:effectLst/>
                        <a:latin typeface="Calibri"/>
                        <a:ea typeface="Calibri"/>
                        <a:cs typeface="Times New Roman"/>
                      </a:endParaRPr>
                    </a:p>
                  </a:txBody>
                  <a:tcPr marL="0" marR="0" marT="0" marB="0"/>
                </a:tc>
                <a:tc>
                  <a:txBody>
                    <a:bodyPr/>
                    <a:lstStyle/>
                    <a:p>
                      <a:pPr marL="85725" marR="40640">
                        <a:lnSpc>
                          <a:spcPct val="98000"/>
                        </a:lnSpc>
                        <a:spcBef>
                          <a:spcPts val="205"/>
                        </a:spcBef>
                        <a:spcAft>
                          <a:spcPts val="0"/>
                        </a:spcAft>
                      </a:pPr>
                      <a:r>
                        <a:rPr lang="en-US" sz="1400" spc="-5">
                          <a:effectLst/>
                        </a:rPr>
                        <a:t>Uncommon</a:t>
                      </a:r>
                      <a:r>
                        <a:rPr lang="en-US" sz="1400" spc="100">
                          <a:effectLst/>
                        </a:rPr>
                        <a:t> </a:t>
                      </a:r>
                      <a:r>
                        <a:rPr lang="en-US" sz="1400">
                          <a:effectLst/>
                        </a:rPr>
                        <a:t>words </a:t>
                      </a:r>
                      <a:r>
                        <a:rPr lang="en-US" sz="1400" spc="-5">
                          <a:effectLst/>
                        </a:rPr>
                        <a:t>that</a:t>
                      </a:r>
                      <a:r>
                        <a:rPr lang="en-US" sz="1400" spc="-10">
                          <a:effectLst/>
                        </a:rPr>
                        <a:t> </a:t>
                      </a:r>
                      <a:r>
                        <a:rPr lang="en-US" sz="1400">
                          <a:effectLst/>
                        </a:rPr>
                        <a:t>are</a:t>
                      </a:r>
                      <a:r>
                        <a:rPr lang="en-US" sz="1400" spc="105">
                          <a:effectLst/>
                        </a:rPr>
                        <a:t> </a:t>
                      </a:r>
                      <a:r>
                        <a:rPr lang="en-US" sz="1400" spc="-5">
                          <a:effectLst/>
                        </a:rPr>
                        <a:t>typically</a:t>
                      </a:r>
                      <a:r>
                        <a:rPr lang="en-US" sz="1400" spc="100">
                          <a:effectLst/>
                        </a:rPr>
                        <a:t> </a:t>
                      </a:r>
                      <a:r>
                        <a:rPr lang="en-US" sz="1400" spc="-5">
                          <a:effectLst/>
                        </a:rPr>
                        <a:t>associated with</a:t>
                      </a:r>
                      <a:r>
                        <a:rPr lang="en-US" sz="1400" spc="100">
                          <a:effectLst/>
                        </a:rPr>
                        <a:t> </a:t>
                      </a:r>
                      <a:r>
                        <a:rPr lang="en-US" sz="1400">
                          <a:effectLst/>
                        </a:rPr>
                        <a:t>a</a:t>
                      </a:r>
                      <a:r>
                        <a:rPr lang="en-US" sz="1400" spc="-5">
                          <a:effectLst/>
                        </a:rPr>
                        <a:t> specific</a:t>
                      </a:r>
                      <a:r>
                        <a:rPr lang="en-US" sz="1400" spc="100">
                          <a:effectLst/>
                        </a:rPr>
                        <a:t> </a:t>
                      </a:r>
                      <a:r>
                        <a:rPr lang="en-US" sz="1400" spc="-5">
                          <a:effectLst/>
                        </a:rPr>
                        <a:t>domain/</a:t>
                      </a:r>
                      <a:r>
                        <a:rPr lang="en-US" sz="1400" spc="100">
                          <a:effectLst/>
                        </a:rPr>
                        <a:t> </a:t>
                      </a:r>
                      <a:r>
                        <a:rPr lang="en-US" sz="1400" spc="-5">
                          <a:effectLst/>
                        </a:rPr>
                        <a:t>content</a:t>
                      </a:r>
                      <a:r>
                        <a:rPr lang="en-US" sz="1400" spc="100">
                          <a:effectLst/>
                        </a:rPr>
                        <a:t> </a:t>
                      </a:r>
                      <a:r>
                        <a:rPr lang="en-US" sz="1400" spc="-5">
                          <a:effectLst/>
                        </a:rPr>
                        <a:t>(academic</a:t>
                      </a:r>
                      <a:r>
                        <a:rPr lang="en-US" sz="1400" spc="100">
                          <a:effectLst/>
                        </a:rPr>
                        <a:t> </a:t>
                      </a:r>
                      <a:r>
                        <a:rPr lang="en-US" sz="1400" spc="-5">
                          <a:effectLst/>
                        </a:rPr>
                        <a:t>vocabulary)</a:t>
                      </a:r>
                      <a:endParaRPr lang="en-US" sz="1000">
                        <a:effectLst/>
                        <a:latin typeface="Calibri"/>
                        <a:ea typeface="Calibri"/>
                        <a:cs typeface="Times New Roman"/>
                      </a:endParaRPr>
                    </a:p>
                  </a:txBody>
                  <a:tcPr marL="0" marR="0" marT="0" marB="0"/>
                </a:tc>
              </a:tr>
              <a:tr h="1499986">
                <a:tc>
                  <a:txBody>
                    <a:bodyPr/>
                    <a:lstStyle/>
                    <a:p>
                      <a:pPr marL="85725" marR="0">
                        <a:spcBef>
                          <a:spcPts val="285"/>
                        </a:spcBef>
                        <a:spcAft>
                          <a:spcPts val="0"/>
                        </a:spcAft>
                      </a:pPr>
                      <a:r>
                        <a:rPr lang="en-US" sz="1600" spc="-5">
                          <a:effectLst/>
                        </a:rPr>
                        <a:t>Examples</a:t>
                      </a:r>
                      <a:endParaRPr lang="en-US" sz="1000">
                        <a:effectLst/>
                        <a:latin typeface="Calibri"/>
                        <a:ea typeface="Calibri"/>
                        <a:cs typeface="Times New Roman"/>
                      </a:endParaRPr>
                    </a:p>
                  </a:txBody>
                  <a:tcPr marL="0" marR="0" marT="0" marB="0"/>
                </a:tc>
                <a:tc>
                  <a:txBody>
                    <a:bodyPr/>
                    <a:lstStyle/>
                    <a:p>
                      <a:pPr marL="85725" marR="108585">
                        <a:lnSpc>
                          <a:spcPts val="1930"/>
                        </a:lnSpc>
                        <a:spcBef>
                          <a:spcPts val="265"/>
                        </a:spcBef>
                        <a:spcAft>
                          <a:spcPts val="0"/>
                        </a:spcAft>
                      </a:pPr>
                      <a:r>
                        <a:rPr lang="en-US" sz="1400" spc="-5">
                          <a:effectLst/>
                        </a:rPr>
                        <a:t>add,</a:t>
                      </a:r>
                      <a:r>
                        <a:rPr lang="en-US" sz="1400">
                          <a:effectLst/>
                        </a:rPr>
                        <a:t> </a:t>
                      </a:r>
                      <a:r>
                        <a:rPr lang="en-US" sz="1400" spc="-5">
                          <a:effectLst/>
                        </a:rPr>
                        <a:t>subtract,</a:t>
                      </a:r>
                      <a:r>
                        <a:rPr lang="en-US" sz="1400" spc="100">
                          <a:effectLst/>
                        </a:rPr>
                        <a:t> </a:t>
                      </a:r>
                      <a:r>
                        <a:rPr lang="en-US" sz="1400" spc="-5">
                          <a:effectLst/>
                        </a:rPr>
                        <a:t>number,</a:t>
                      </a:r>
                      <a:r>
                        <a:rPr lang="en-US" sz="1400">
                          <a:effectLst/>
                        </a:rPr>
                        <a:t> </a:t>
                      </a:r>
                      <a:r>
                        <a:rPr lang="en-US" sz="1400" spc="-5">
                          <a:effectLst/>
                        </a:rPr>
                        <a:t>count</a:t>
                      </a:r>
                      <a:endParaRPr lang="en-US" sz="1000">
                        <a:effectLst/>
                        <a:latin typeface="Calibri"/>
                        <a:ea typeface="Calibri"/>
                        <a:cs typeface="Times New Roman"/>
                      </a:endParaRPr>
                    </a:p>
                  </a:txBody>
                  <a:tcPr marL="0" marR="0" marT="0" marB="0"/>
                </a:tc>
                <a:tc>
                  <a:txBody>
                    <a:bodyPr/>
                    <a:lstStyle/>
                    <a:p>
                      <a:pPr marL="85725" marR="243205">
                        <a:lnSpc>
                          <a:spcPct val="98000"/>
                        </a:lnSpc>
                        <a:spcBef>
                          <a:spcPts val="310"/>
                        </a:spcBef>
                        <a:spcAft>
                          <a:spcPts val="0"/>
                        </a:spcAft>
                      </a:pPr>
                      <a:r>
                        <a:rPr lang="en-US" sz="1400" spc="-5">
                          <a:effectLst/>
                        </a:rPr>
                        <a:t>sum,</a:t>
                      </a:r>
                      <a:r>
                        <a:rPr lang="en-US" sz="1400" spc="95">
                          <a:effectLst/>
                        </a:rPr>
                        <a:t> </a:t>
                      </a:r>
                      <a:r>
                        <a:rPr lang="en-US" sz="1400" spc="-5">
                          <a:effectLst/>
                        </a:rPr>
                        <a:t>difference,</a:t>
                      </a:r>
                      <a:r>
                        <a:rPr lang="en-US" sz="1400" spc="100">
                          <a:effectLst/>
                        </a:rPr>
                        <a:t> </a:t>
                      </a:r>
                      <a:r>
                        <a:rPr lang="en-US" sz="1400" spc="-5">
                          <a:effectLst/>
                        </a:rPr>
                        <a:t>mean, scale,</a:t>
                      </a:r>
                      <a:r>
                        <a:rPr lang="en-US" sz="1400" spc="105">
                          <a:effectLst/>
                        </a:rPr>
                        <a:t> </a:t>
                      </a:r>
                      <a:r>
                        <a:rPr lang="en-US" sz="1400" spc="-5">
                          <a:effectLst/>
                        </a:rPr>
                        <a:t>table,</a:t>
                      </a:r>
                      <a:r>
                        <a:rPr lang="en-US" sz="1400">
                          <a:effectLst/>
                        </a:rPr>
                        <a:t> </a:t>
                      </a:r>
                      <a:r>
                        <a:rPr lang="en-US" sz="1400" spc="-10">
                          <a:effectLst/>
                        </a:rPr>
                        <a:t>in</a:t>
                      </a:r>
                      <a:r>
                        <a:rPr lang="en-US" sz="1400" spc="100">
                          <a:effectLst/>
                        </a:rPr>
                        <a:t> </a:t>
                      </a:r>
                      <a:r>
                        <a:rPr lang="en-US" sz="1400" spc="-5">
                          <a:effectLst/>
                        </a:rPr>
                        <a:t>addition</a:t>
                      </a:r>
                      <a:r>
                        <a:rPr lang="en-US" sz="1400" spc="-10">
                          <a:effectLst/>
                        </a:rPr>
                        <a:t> </a:t>
                      </a:r>
                      <a:r>
                        <a:rPr lang="en-US" sz="1400" spc="-5">
                          <a:effectLst/>
                        </a:rPr>
                        <a:t>to</a:t>
                      </a:r>
                      <a:endParaRPr lang="en-US" sz="1000">
                        <a:effectLst/>
                        <a:latin typeface="Calibri"/>
                        <a:ea typeface="Calibri"/>
                        <a:cs typeface="Times New Roman"/>
                      </a:endParaRPr>
                    </a:p>
                  </a:txBody>
                  <a:tcPr marL="0" marR="0" marT="0" marB="0"/>
                </a:tc>
                <a:tc>
                  <a:txBody>
                    <a:bodyPr/>
                    <a:lstStyle/>
                    <a:p>
                      <a:pPr marL="85725" marR="101600">
                        <a:lnSpc>
                          <a:spcPts val="1930"/>
                        </a:lnSpc>
                        <a:spcBef>
                          <a:spcPts val="265"/>
                        </a:spcBef>
                        <a:spcAft>
                          <a:spcPts val="0"/>
                        </a:spcAft>
                      </a:pPr>
                      <a:r>
                        <a:rPr lang="en-US" sz="1400" spc="-5" dirty="0">
                          <a:effectLst/>
                        </a:rPr>
                        <a:t>circumference,</a:t>
                      </a:r>
                      <a:r>
                        <a:rPr lang="en-US" sz="1400" spc="100" dirty="0">
                          <a:effectLst/>
                        </a:rPr>
                        <a:t> </a:t>
                      </a:r>
                      <a:r>
                        <a:rPr lang="en-US" sz="1400" spc="-5" dirty="0">
                          <a:effectLst/>
                        </a:rPr>
                        <a:t>diameter,</a:t>
                      </a:r>
                      <a:r>
                        <a:rPr lang="en-US" sz="1400" spc="130" dirty="0">
                          <a:effectLst/>
                        </a:rPr>
                        <a:t> </a:t>
                      </a:r>
                      <a:r>
                        <a:rPr lang="en-US" sz="1400" spc="-5" dirty="0">
                          <a:effectLst/>
                        </a:rPr>
                        <a:t>numerator,</a:t>
                      </a:r>
                      <a:r>
                        <a:rPr lang="en-US" sz="1400" spc="100" dirty="0">
                          <a:effectLst/>
                        </a:rPr>
                        <a:t> </a:t>
                      </a:r>
                      <a:r>
                        <a:rPr lang="en-US" sz="1400" dirty="0">
                          <a:effectLst/>
                        </a:rPr>
                        <a:t>equation</a:t>
                      </a:r>
                      <a:endParaRPr lang="en-US" sz="1000" dirty="0">
                        <a:effectLst/>
                        <a:latin typeface="Calibri"/>
                        <a:ea typeface="Calibri"/>
                        <a:cs typeface="Times New Roman"/>
                      </a:endParaRPr>
                    </a:p>
                  </a:txBody>
                  <a:tcPr marL="0" marR="0" marT="0" marB="0"/>
                </a:tc>
              </a:tr>
            </a:tbl>
          </a:graphicData>
        </a:graphic>
      </p:graphicFrame>
    </p:spTree>
    <p:extLst>
      <p:ext uri="{BB962C8B-B14F-4D97-AF65-F5344CB8AC3E}">
        <p14:creationId xmlns:p14="http://schemas.microsoft.com/office/powerpoint/2010/main" val="3345942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782762"/>
          </a:xfrm>
        </p:spPr>
        <p:txBody>
          <a:bodyPr>
            <a:normAutofit fontScale="90000"/>
          </a:bodyPr>
          <a:lstStyle/>
          <a:p>
            <a:r>
              <a:rPr lang="en-US" b="1" dirty="0" smtClean="0"/>
              <a:t>Activity…</a:t>
            </a:r>
            <a:r>
              <a:rPr lang="en-US" b="1" dirty="0"/>
              <a:t/>
            </a:r>
            <a:br>
              <a:rPr lang="en-US" b="1" dirty="0"/>
            </a:br>
            <a:r>
              <a:rPr lang="en-US" sz="2700" b="1" dirty="0" smtClean="0"/>
              <a:t> You will have 2 minutes to complete this task!</a:t>
            </a:r>
            <a:r>
              <a:rPr lang="en-US" sz="3600" b="1" dirty="0" smtClean="0"/>
              <a:t/>
            </a:r>
            <a:br>
              <a:rPr lang="en-US" sz="3600" b="1" dirty="0" smtClean="0"/>
            </a:br>
            <a:r>
              <a:rPr lang="en-US" sz="2200" b="1" dirty="0" smtClean="0"/>
              <a:t>Work </a:t>
            </a:r>
            <a:r>
              <a:rPr lang="en-US" sz="2200" b="1" dirty="0"/>
              <a:t>with your team and decide </a:t>
            </a:r>
            <a:r>
              <a:rPr lang="en-US" sz="2200" b="1" dirty="0" smtClean="0"/>
              <a:t>in which </a:t>
            </a:r>
            <a:r>
              <a:rPr lang="en-US" sz="2200" b="1" dirty="0"/>
              <a:t>tier each word belongs.</a:t>
            </a:r>
            <a:r>
              <a:rPr lang="en-US" dirty="0"/>
              <a:t/>
            </a:r>
            <a:br>
              <a:rPr lang="en-US" dirty="0"/>
            </a:br>
            <a:endParaRPr lang="en-US" dirty="0"/>
          </a:p>
        </p:txBody>
      </p:sp>
      <p:sp>
        <p:nvSpPr>
          <p:cNvPr id="3" name="Content Placeholder 2"/>
          <p:cNvSpPr>
            <a:spLocks noGrp="1"/>
          </p:cNvSpPr>
          <p:nvPr>
            <p:ph idx="1"/>
          </p:nvPr>
        </p:nvSpPr>
        <p:spPr>
          <a:xfrm>
            <a:off x="457200" y="2971800"/>
            <a:ext cx="8229600" cy="3154363"/>
          </a:xfrm>
        </p:spPr>
        <p:txBody>
          <a:bodyPr>
            <a:normAutofit fontScale="92500"/>
          </a:bodyPr>
          <a:lstStyle/>
          <a:p>
            <a:pPr marL="0" indent="0">
              <a:buNone/>
            </a:pPr>
            <a:r>
              <a:rPr lang="en-US" dirty="0"/>
              <a:t>right	</a:t>
            </a:r>
            <a:r>
              <a:rPr lang="en-US" dirty="0" smtClean="0"/>
              <a:t>  even       over </a:t>
            </a:r>
            <a:r>
              <a:rPr lang="en-US" dirty="0"/>
              <a:t>	</a:t>
            </a:r>
            <a:r>
              <a:rPr lang="en-US" dirty="0" smtClean="0"/>
              <a:t>     addend</a:t>
            </a:r>
            <a:r>
              <a:rPr lang="en-US" dirty="0"/>
              <a:t>	</a:t>
            </a:r>
            <a:r>
              <a:rPr lang="en-US" dirty="0" smtClean="0"/>
              <a:t>power              exponent</a:t>
            </a:r>
            <a:endParaRPr lang="en-US" dirty="0"/>
          </a:p>
          <a:p>
            <a:pPr marL="0" indent="0">
              <a:buNone/>
            </a:pPr>
            <a:endParaRPr lang="en-US" dirty="0" smtClean="0"/>
          </a:p>
          <a:p>
            <a:pPr marL="0" indent="0">
              <a:buNone/>
            </a:pPr>
            <a:r>
              <a:rPr lang="en-US" dirty="0" smtClean="0"/>
              <a:t>function     line segment    </a:t>
            </a:r>
            <a:r>
              <a:rPr lang="en-US" smtClean="0"/>
              <a:t>rectangle     square     radius</a:t>
            </a:r>
            <a:r>
              <a:rPr lang="en-US"/>
              <a:t>	</a:t>
            </a:r>
            <a:r>
              <a:rPr lang="en-US" smtClean="0"/>
              <a:t>  plane</a:t>
            </a:r>
            <a:endParaRPr lang="en-US" dirty="0" smtClean="0"/>
          </a:p>
          <a:p>
            <a:pPr marL="0" indent="0">
              <a:buNone/>
            </a:pPr>
            <a:endParaRPr lang="en-US" dirty="0" smtClean="0"/>
          </a:p>
          <a:p>
            <a:pPr marL="0" indent="0">
              <a:buNone/>
            </a:pPr>
            <a:r>
              <a:rPr lang="en-US" dirty="0" smtClean="0"/>
              <a:t>circle     clock</a:t>
            </a:r>
            <a:r>
              <a:rPr lang="en-US" dirty="0"/>
              <a:t>	</a:t>
            </a:r>
            <a:r>
              <a:rPr lang="en-US" dirty="0" smtClean="0"/>
              <a:t>  year</a:t>
            </a:r>
            <a:r>
              <a:rPr lang="en-US" dirty="0"/>
              <a:t>	</a:t>
            </a:r>
            <a:r>
              <a:rPr lang="en-US" dirty="0" smtClean="0"/>
              <a:t> less than    centimeter      under       shape     </a:t>
            </a:r>
          </a:p>
          <a:p>
            <a:pPr marL="0" indent="0">
              <a:buNone/>
            </a:pPr>
            <a:endParaRPr lang="en-US" dirty="0"/>
          </a:p>
          <a:p>
            <a:pPr marL="0" indent="0">
              <a:buNone/>
            </a:pPr>
            <a:r>
              <a:rPr lang="en-US" dirty="0" smtClean="0"/>
              <a:t>number line</a:t>
            </a:r>
            <a:r>
              <a:rPr lang="en-US" dirty="0"/>
              <a:t> </a:t>
            </a:r>
            <a:r>
              <a:rPr lang="en-US" dirty="0" smtClean="0"/>
              <a:t>    volume</a:t>
            </a:r>
            <a:r>
              <a:rPr lang="en-US" dirty="0"/>
              <a:t> </a:t>
            </a:r>
            <a:r>
              <a:rPr lang="en-US" dirty="0" smtClean="0"/>
              <a:t>   size    outlier</a:t>
            </a:r>
            <a:r>
              <a:rPr lang="en-US" dirty="0"/>
              <a:t> </a:t>
            </a:r>
            <a:r>
              <a:rPr lang="en-US" dirty="0" smtClean="0"/>
              <a:t>     root</a:t>
            </a:r>
            <a:r>
              <a:rPr lang="en-US" dirty="0"/>
              <a:t>	</a:t>
            </a:r>
            <a:r>
              <a:rPr lang="en-US" dirty="0" smtClean="0"/>
              <a:t>     trapezoid</a:t>
            </a:r>
            <a:endParaRPr lang="en-US" dirty="0"/>
          </a:p>
          <a:p>
            <a:pPr marL="0" indent="0">
              <a:buNone/>
            </a:pPr>
            <a:endParaRPr lang="en-US" dirty="0"/>
          </a:p>
        </p:txBody>
      </p:sp>
    </p:spTree>
    <p:extLst>
      <p:ext uri="{BB962C8B-B14F-4D97-AF65-F5344CB8AC3E}">
        <p14:creationId xmlns:p14="http://schemas.microsoft.com/office/powerpoint/2010/main" val="5812473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Step 3 Summary</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667000"/>
            <a:ext cx="853440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25172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a:xfrm>
            <a:off x="457200" y="338328"/>
            <a:ext cx="8229600" cy="652272"/>
          </a:xfrm>
        </p:spPr>
        <p:txBody>
          <a:bodyPr>
            <a:normAutofit/>
          </a:bodyPr>
          <a:lstStyle/>
          <a:p>
            <a:r>
              <a:rPr lang="en-US" sz="2800" dirty="0" smtClean="0"/>
              <a:t>Step 4: Teach Word Learning Strategies</a:t>
            </a:r>
            <a:endParaRPr lang="en-US" sz="2800"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828800"/>
            <a:ext cx="7772399"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88375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Step 4 Summary</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099" y="2590800"/>
            <a:ext cx="8547102" cy="3581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1648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a:xfrm>
            <a:off x="457200" y="338328"/>
            <a:ext cx="8229600" cy="804672"/>
          </a:xfrm>
        </p:spPr>
        <p:txBody>
          <a:bodyPr>
            <a:normAutofit/>
          </a:bodyPr>
          <a:lstStyle/>
          <a:p>
            <a:r>
              <a:rPr lang="en-US" sz="3200" dirty="0" smtClean="0"/>
              <a:t>Step 5: Promote Word Consciousness</a:t>
            </a:r>
            <a:endParaRPr lang="en-US" sz="3200"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95400"/>
            <a:ext cx="86868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396340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Title 2"/>
          <p:cNvSpPr>
            <a:spLocks noGrp="1"/>
          </p:cNvSpPr>
          <p:nvPr>
            <p:ph type="title"/>
          </p:nvPr>
        </p:nvSpPr>
        <p:spPr/>
        <p:txBody>
          <a:bodyPr/>
          <a:lstStyle/>
          <a:p>
            <a:r>
              <a:rPr lang="en-US" dirty="0" smtClean="0"/>
              <a:t>Step 5 Summary</a:t>
            </a:r>
            <a:endParaRPr lang="en-US"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514600"/>
            <a:ext cx="82296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48553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Mathematics </a:t>
            </a:r>
            <a:r>
              <a:rPr lang="en-US" b="1" dirty="0"/>
              <a:t>Word Wall</a:t>
            </a:r>
            <a:endParaRPr lang="en-US" dirty="0"/>
          </a:p>
        </p:txBody>
      </p:sp>
      <p:sp>
        <p:nvSpPr>
          <p:cNvPr id="3" name="Content Placeholder 2"/>
          <p:cNvSpPr>
            <a:spLocks noGrp="1"/>
          </p:cNvSpPr>
          <p:nvPr>
            <p:ph idx="1"/>
          </p:nvPr>
        </p:nvSpPr>
        <p:spPr/>
        <p:txBody>
          <a:bodyPr>
            <a:normAutofit fontScale="92500"/>
          </a:bodyPr>
          <a:lstStyle/>
          <a:p>
            <a:r>
              <a:rPr lang="en-US" dirty="0" smtClean="0"/>
              <a:t>The </a:t>
            </a:r>
            <a:r>
              <a:rPr lang="en-US" dirty="0"/>
              <a:t>purpose of a Mathematics Word Wall is to identify words and phrases that students need to understand and use in order to make academic progress.</a:t>
            </a:r>
          </a:p>
          <a:p>
            <a:r>
              <a:rPr lang="en-US" dirty="0" smtClean="0"/>
              <a:t>They </a:t>
            </a:r>
            <a:r>
              <a:rPr lang="en-US" dirty="0"/>
              <a:t>will use these words and phrases when reading, writing, speaking and listening to the language of math.</a:t>
            </a:r>
          </a:p>
          <a:p>
            <a:r>
              <a:rPr lang="en-US" dirty="0" smtClean="0"/>
              <a:t>Mathematics </a:t>
            </a:r>
            <a:r>
              <a:rPr lang="en-US" dirty="0"/>
              <a:t>Word Walls are to be actively used by the teacher and students.</a:t>
            </a:r>
          </a:p>
          <a:p>
            <a:r>
              <a:rPr lang="en-US" dirty="0" smtClean="0"/>
              <a:t>Words </a:t>
            </a:r>
            <a:r>
              <a:rPr lang="en-US" dirty="0"/>
              <a:t>and phrases are to be posted as they are introduced in the lesson.</a:t>
            </a:r>
          </a:p>
          <a:p>
            <a:pPr marL="0" indent="0">
              <a:buNone/>
            </a:pPr>
            <a:endParaRPr lang="en-US" dirty="0"/>
          </a:p>
        </p:txBody>
      </p:sp>
    </p:spTree>
    <p:extLst>
      <p:ext uri="{BB962C8B-B14F-4D97-AF65-F5344CB8AC3E}">
        <p14:creationId xmlns:p14="http://schemas.microsoft.com/office/powerpoint/2010/main" val="10492725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133600"/>
            <a:ext cx="7408333" cy="3992563"/>
          </a:xfrm>
        </p:spPr>
        <p:txBody>
          <a:bodyPr>
            <a:normAutofit/>
          </a:bodyPr>
          <a:lstStyle/>
          <a:p>
            <a:pPr marL="0" indent="0">
              <a:buNone/>
            </a:pPr>
            <a:endParaRPr lang="en-US" dirty="0" smtClean="0"/>
          </a:p>
          <a:p>
            <a:pPr marL="0" indent="0">
              <a:buNone/>
            </a:pPr>
            <a:r>
              <a:rPr lang="en-US" dirty="0" smtClean="0"/>
              <a:t>Each </a:t>
            </a:r>
            <a:r>
              <a:rPr lang="en-US" dirty="0"/>
              <a:t>fall, monarch butterflies in Maine begin an unbelievable journey to a hilltop in </a:t>
            </a:r>
            <a:r>
              <a:rPr lang="en-US" dirty="0" smtClean="0"/>
              <a:t>Mexico.</a:t>
            </a:r>
            <a:r>
              <a:rPr lang="en-US" b="1" dirty="0" smtClean="0"/>
              <a:t> How </a:t>
            </a:r>
            <a:r>
              <a:rPr lang="en-US" b="1" dirty="0"/>
              <a:t>do they do it? </a:t>
            </a:r>
            <a:r>
              <a:rPr lang="en-US" dirty="0"/>
              <a:t>They focus on the goal, not the difficulties. Each day they take their bearings and set off, allowing their instincts and desire to steer them. They accept what comes; some winds blow them off course, others speed them along. They keep flying until, one day, they arrive.</a:t>
            </a:r>
          </a:p>
          <a:p>
            <a:endParaRPr lang="en-US" dirty="0"/>
          </a:p>
        </p:txBody>
      </p:sp>
      <p:sp>
        <p:nvSpPr>
          <p:cNvPr id="3" name="Title 2"/>
          <p:cNvSpPr>
            <a:spLocks noGrp="1"/>
          </p:cNvSpPr>
          <p:nvPr>
            <p:ph type="title"/>
          </p:nvPr>
        </p:nvSpPr>
        <p:spPr/>
        <p:txBody>
          <a:bodyPr>
            <a:normAutofit fontScale="90000"/>
          </a:bodyPr>
          <a:lstStyle/>
          <a:p>
            <a:r>
              <a:rPr lang="en-US" b="1" dirty="0"/>
              <a:t>Your Journey Has </a:t>
            </a:r>
            <a:r>
              <a:rPr lang="en-US" b="1" dirty="0" smtClean="0"/>
              <a:t>Begun…</a:t>
            </a:r>
            <a:r>
              <a:rPr lang="en-US" dirty="0"/>
              <a:t/>
            </a:r>
            <a:br>
              <a:rPr lang="en-US" dirty="0"/>
            </a:br>
            <a:endParaRPr lang="en-US" dirty="0"/>
          </a:p>
        </p:txBody>
      </p:sp>
      <p:pic>
        <p:nvPicPr>
          <p:cNvPr id="1026" name="Picture 2" descr="C:\Users\pjones\AppData\Local\Microsoft\Windows\Temporary Internet Files\Content.IE5\1ZXGFQLL\MM900036993[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81000" y="988828"/>
            <a:ext cx="1447800" cy="124578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pjones\AppData\Local\Microsoft\Windows\Temporary Internet Files\Content.IE5\1ZXGFQLL\MM900036993[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1066800"/>
            <a:ext cx="1524000" cy="15239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pjones\AppData\Local\Microsoft\Windows\Temporary Internet Files\Content.IE5\1ZXGFQLL\MM900036993[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1066800"/>
            <a:ext cx="13716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63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Differences </a:t>
            </a:r>
            <a:r>
              <a:rPr lang="en-US" b="1" dirty="0"/>
              <a:t>in Vocabulary Growth</a:t>
            </a:r>
            <a:br>
              <a:rPr lang="en-US" b="1" dirty="0"/>
            </a:b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b="1" dirty="0"/>
              <a:t>Student A	</a:t>
            </a:r>
            <a:r>
              <a:rPr lang="en-US" b="1" dirty="0" smtClean="0"/>
              <a:t>			Student </a:t>
            </a:r>
            <a:r>
              <a:rPr lang="en-US" b="1" dirty="0"/>
              <a:t>B</a:t>
            </a:r>
          </a:p>
          <a:p>
            <a:pPr marL="0" indent="0">
              <a:buNone/>
            </a:pPr>
            <a:r>
              <a:rPr lang="en-US" dirty="0"/>
              <a:t>2 words per day	</a:t>
            </a:r>
            <a:r>
              <a:rPr lang="en-US" dirty="0" smtClean="0"/>
              <a:t>			8 </a:t>
            </a:r>
            <a:r>
              <a:rPr lang="en-US" dirty="0"/>
              <a:t>words per day</a:t>
            </a:r>
          </a:p>
          <a:p>
            <a:pPr marL="0" indent="0">
              <a:buNone/>
            </a:pPr>
            <a:r>
              <a:rPr lang="en-US" dirty="0"/>
              <a:t>750 words per year	</a:t>
            </a:r>
            <a:r>
              <a:rPr lang="en-US" dirty="0" smtClean="0"/>
              <a:t>			3,000 </a:t>
            </a:r>
            <a:r>
              <a:rPr lang="en-US" dirty="0"/>
              <a:t>words per year</a:t>
            </a:r>
          </a:p>
          <a:p>
            <a:pPr marL="0" indent="0">
              <a:buNone/>
            </a:pPr>
            <a:r>
              <a:rPr lang="en-US" dirty="0"/>
              <a:t> </a:t>
            </a:r>
          </a:p>
          <a:p>
            <a:pPr marL="0" indent="0">
              <a:buNone/>
            </a:pPr>
            <a:r>
              <a:rPr lang="en-US" dirty="0"/>
              <a:t>Children from advantaged homes have receptive vocabularies that are five times larger than children who come from low SES homes.</a:t>
            </a:r>
          </a:p>
          <a:p>
            <a:pPr marL="0" indent="0">
              <a:buNone/>
            </a:pPr>
            <a:r>
              <a:rPr lang="en-US" dirty="0"/>
              <a:t>(Hart &amp; </a:t>
            </a:r>
            <a:r>
              <a:rPr lang="en-US" dirty="0" err="1"/>
              <a:t>Risley</a:t>
            </a:r>
            <a:r>
              <a:rPr lang="en-US" dirty="0"/>
              <a:t>, 1995, 1999)</a:t>
            </a:r>
          </a:p>
          <a:p>
            <a:pPr marL="0" indent="0">
              <a:buNone/>
            </a:pPr>
            <a:r>
              <a:rPr lang="en-US" dirty="0"/>
              <a:t> </a:t>
            </a:r>
          </a:p>
          <a:p>
            <a:pPr marL="0" indent="0">
              <a:buNone/>
            </a:pPr>
            <a:r>
              <a:rPr lang="en-US" b="1" dirty="0"/>
              <a:t>WHY?</a:t>
            </a:r>
          </a:p>
          <a:p>
            <a:pPr marL="0" indent="0">
              <a:buNone/>
            </a:pPr>
            <a:r>
              <a:rPr lang="en-US" dirty="0"/>
              <a:t> </a:t>
            </a:r>
          </a:p>
          <a:p>
            <a:pPr marL="0" indent="0">
              <a:buNone/>
            </a:pPr>
            <a:r>
              <a:rPr lang="en-US" dirty="0"/>
              <a:t>Parents spoke significantly fewer words to their children.</a:t>
            </a:r>
          </a:p>
          <a:p>
            <a:pPr marL="0" indent="0">
              <a:buNone/>
            </a:pPr>
            <a:r>
              <a:rPr lang="en-US" dirty="0"/>
              <a:t>Children hear more imperative speech or commands rather than expansive conversations.</a:t>
            </a:r>
          </a:p>
          <a:p>
            <a:endParaRPr lang="en-US" dirty="0"/>
          </a:p>
        </p:txBody>
      </p:sp>
    </p:spTree>
    <p:extLst>
      <p:ext uri="{BB962C8B-B14F-4D97-AF65-F5344CB8AC3E}">
        <p14:creationId xmlns:p14="http://schemas.microsoft.com/office/powerpoint/2010/main" val="9214358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Resources</a:t>
            </a:r>
            <a:endParaRPr lang="en-US" dirty="0"/>
          </a:p>
        </p:txBody>
      </p:sp>
      <p:sp>
        <p:nvSpPr>
          <p:cNvPr id="3" name="Content Placeholder 2"/>
          <p:cNvSpPr>
            <a:spLocks noGrp="1"/>
          </p:cNvSpPr>
          <p:nvPr>
            <p:ph idx="1"/>
          </p:nvPr>
        </p:nvSpPr>
        <p:spPr>
          <a:xfrm>
            <a:off x="872067" y="1600200"/>
            <a:ext cx="7408333" cy="4525963"/>
          </a:xfrm>
        </p:spPr>
        <p:txBody>
          <a:bodyPr/>
          <a:lstStyle/>
          <a:p>
            <a:pPr marL="0" indent="0">
              <a:buNone/>
            </a:pPr>
            <a:r>
              <a:rPr lang="en-US" dirty="0" smtClean="0"/>
              <a:t>Websites to look at:</a:t>
            </a:r>
            <a:endParaRPr lang="en-US" dirty="0" smtClean="0">
              <a:hlinkClick r:id="rId3"/>
            </a:endParaRPr>
          </a:p>
          <a:p>
            <a:r>
              <a:rPr lang="en-US" dirty="0" smtClean="0">
                <a:hlinkClick r:id="rId3"/>
              </a:rPr>
              <a:t>http</a:t>
            </a:r>
            <a:r>
              <a:rPr lang="en-US" dirty="0">
                <a:hlinkClick r:id="rId3"/>
              </a:rPr>
              <a:t>://</a:t>
            </a:r>
            <a:r>
              <a:rPr lang="en-US" dirty="0" smtClean="0">
                <a:hlinkClick r:id="rId3"/>
              </a:rPr>
              <a:t>www.graniteschools.org/depart/teachinglearning/curriculuminstruction/math/Pages/MathematicsVocabulary.aspx</a:t>
            </a:r>
            <a:endParaRPr lang="en-US" dirty="0"/>
          </a:p>
          <a:p>
            <a:r>
              <a:rPr lang="en-US" dirty="0" smtClean="0">
                <a:hlinkClick r:id="rId4"/>
              </a:rPr>
              <a:t>http</a:t>
            </a:r>
            <a:r>
              <a:rPr lang="en-US" dirty="0">
                <a:hlinkClick r:id="rId4"/>
              </a:rPr>
              <a:t>://</a:t>
            </a:r>
            <a:r>
              <a:rPr lang="en-US" dirty="0" smtClean="0">
                <a:hlinkClick r:id="rId4"/>
              </a:rPr>
              <a:t>www.k-5mathteachingresources.com/math-vocabulary.html</a:t>
            </a:r>
            <a:endParaRPr lang="en-US" dirty="0">
              <a:hlinkClick r:id="rId4"/>
            </a:endParaRPr>
          </a:p>
          <a:p>
            <a:r>
              <a:rPr lang="en-US" dirty="0" smtClean="0">
                <a:hlinkClick r:id="rId5"/>
              </a:rPr>
              <a:t>www.quizlet.com</a:t>
            </a:r>
            <a:endParaRPr lang="en-US" dirty="0" smtClean="0"/>
          </a:p>
          <a:p>
            <a:pPr marL="0" indent="0">
              <a:buNone/>
            </a:pPr>
            <a:r>
              <a:rPr lang="en-US" dirty="0" smtClean="0"/>
              <a:t>Books to consider:</a:t>
            </a:r>
          </a:p>
          <a:p>
            <a:r>
              <a:rPr lang="en-US" dirty="0" smtClean="0"/>
              <a:t>Bringing Words to Life, Robust Vocabulary Instruction by Isabel Beck, M. </a:t>
            </a:r>
            <a:r>
              <a:rPr lang="en-US" dirty="0" err="1" smtClean="0"/>
              <a:t>McKeown</a:t>
            </a:r>
            <a:r>
              <a:rPr lang="en-US" dirty="0" smtClean="0"/>
              <a:t>, and L. </a:t>
            </a:r>
            <a:r>
              <a:rPr lang="en-US" dirty="0" err="1" smtClean="0"/>
              <a:t>Kucan</a:t>
            </a:r>
            <a:endParaRPr lang="en-US" dirty="0" smtClean="0"/>
          </a:p>
          <a:p>
            <a:endParaRPr lang="en-US" dirty="0"/>
          </a:p>
        </p:txBody>
      </p:sp>
    </p:spTree>
    <p:extLst>
      <p:ext uri="{BB962C8B-B14F-4D97-AF65-F5344CB8AC3E}">
        <p14:creationId xmlns:p14="http://schemas.microsoft.com/office/powerpoint/2010/main" val="18612555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Final Thoughts</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a:t>Teachers, schools, and districts that embrace a comprehensive approach of building academic vocabulary will see impressive results in classrooms and on achievement tests.</a:t>
            </a:r>
          </a:p>
          <a:p>
            <a:pPr marL="0" indent="0">
              <a:buNone/>
            </a:pPr>
            <a:endParaRPr lang="en-US" dirty="0"/>
          </a:p>
        </p:txBody>
      </p:sp>
    </p:spTree>
    <p:extLst>
      <p:ext uri="{BB962C8B-B14F-4D97-AF65-F5344CB8AC3E}">
        <p14:creationId xmlns:p14="http://schemas.microsoft.com/office/powerpoint/2010/main" val="2369056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the Research Says about Vocabulary </a:t>
            </a:r>
            <a:r>
              <a:rPr lang="en-US" dirty="0" smtClean="0"/>
              <a:t>Instruction</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pPr marL="0" indent="0">
              <a:buNone/>
            </a:pPr>
            <a:r>
              <a:rPr lang="en-US" dirty="0" smtClean="0"/>
              <a:t>Good </a:t>
            </a:r>
            <a:r>
              <a:rPr lang="en-US" dirty="0"/>
              <a:t>vocabulary instruction helps children gain ownership of words, instead of just learning them well enough to pass a </a:t>
            </a:r>
            <a:r>
              <a:rPr lang="en-US" dirty="0" smtClean="0"/>
              <a:t>test.  Good vocabulary </a:t>
            </a:r>
            <a:r>
              <a:rPr lang="en-US" dirty="0"/>
              <a:t>instruction provides</a:t>
            </a:r>
            <a:r>
              <a:rPr lang="en-US" b="1" dirty="0"/>
              <a:t> </a:t>
            </a:r>
            <a:r>
              <a:rPr lang="en-US" b="1" i="1" dirty="0"/>
              <a:t>multiple exposures </a:t>
            </a:r>
            <a:r>
              <a:rPr lang="en-US" dirty="0"/>
              <a:t>through rich and varied activities to meaningful information about the word.</a:t>
            </a:r>
          </a:p>
          <a:p>
            <a:pPr marL="0" indent="0">
              <a:buNone/>
            </a:pPr>
            <a:r>
              <a:rPr lang="en-US" dirty="0" smtClean="0"/>
              <a:t>                 (</a:t>
            </a:r>
            <a:r>
              <a:rPr lang="en-US" dirty="0"/>
              <a:t>Stahl &amp; </a:t>
            </a:r>
            <a:r>
              <a:rPr lang="en-US" dirty="0" err="1"/>
              <a:t>Kapinus</a:t>
            </a:r>
            <a:r>
              <a:rPr lang="en-US" dirty="0"/>
              <a:t>, 2001)</a:t>
            </a:r>
          </a:p>
          <a:p>
            <a:pPr marL="0" indent="0">
              <a:buNone/>
            </a:pPr>
            <a:endParaRPr lang="en-US" dirty="0"/>
          </a:p>
        </p:txBody>
      </p:sp>
    </p:spTree>
    <p:extLst>
      <p:ext uri="{BB962C8B-B14F-4D97-AF65-F5344CB8AC3E}">
        <p14:creationId xmlns:p14="http://schemas.microsoft.com/office/powerpoint/2010/main" val="344709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858962"/>
          </a:xfrm>
        </p:spPr>
        <p:txBody>
          <a:bodyPr>
            <a:normAutofit fontScale="90000"/>
          </a:bodyPr>
          <a:lstStyle/>
          <a:p>
            <a:r>
              <a:rPr lang="en-US" b="1" dirty="0" smtClean="0"/>
              <a:t/>
            </a:r>
            <a:br>
              <a:rPr lang="en-US" b="1" dirty="0" smtClean="0"/>
            </a:br>
            <a:r>
              <a:rPr lang="en-US" b="1" dirty="0" smtClean="0"/>
              <a:t>Findings </a:t>
            </a:r>
            <a:r>
              <a:rPr lang="en-US" b="1" dirty="0"/>
              <a:t>from the National Reading Panel and the National Institute for Literacy</a:t>
            </a:r>
            <a:r>
              <a:rPr lang="en-US" dirty="0"/>
              <a:t/>
            </a:r>
            <a:br>
              <a:rPr lang="en-US" dirty="0"/>
            </a:br>
            <a:endParaRPr lang="en-US" dirty="0"/>
          </a:p>
        </p:txBody>
      </p:sp>
      <p:sp>
        <p:nvSpPr>
          <p:cNvPr id="3" name="Content Placeholder 2"/>
          <p:cNvSpPr>
            <a:spLocks noGrp="1"/>
          </p:cNvSpPr>
          <p:nvPr>
            <p:ph idx="1"/>
          </p:nvPr>
        </p:nvSpPr>
        <p:spPr>
          <a:xfrm>
            <a:off x="457200" y="2133600"/>
            <a:ext cx="8229600" cy="3992563"/>
          </a:xfrm>
        </p:spPr>
        <p:txBody>
          <a:bodyPr>
            <a:normAutofit/>
          </a:bodyPr>
          <a:lstStyle/>
          <a:p>
            <a:endParaRPr lang="en-US" dirty="0" smtClean="0"/>
          </a:p>
          <a:p>
            <a:r>
              <a:rPr lang="en-US" dirty="0" smtClean="0"/>
              <a:t>Students </a:t>
            </a:r>
            <a:r>
              <a:rPr lang="en-US" dirty="0"/>
              <a:t>learn vocabulary </a:t>
            </a:r>
            <a:r>
              <a:rPr lang="en-US" b="1" i="1" dirty="0"/>
              <a:t>indirectly </a:t>
            </a:r>
            <a:r>
              <a:rPr lang="en-US" dirty="0"/>
              <a:t>when they hear and see words used in many different contexts i.e. through conversations with adults, through being read to, and through reading extensively on their own.</a:t>
            </a:r>
          </a:p>
          <a:p>
            <a:r>
              <a:rPr lang="en-US" dirty="0"/>
              <a:t>Students learn vocabulary </a:t>
            </a:r>
            <a:r>
              <a:rPr lang="en-US" b="1" i="1" dirty="0"/>
              <a:t>directly </a:t>
            </a:r>
            <a:r>
              <a:rPr lang="en-US" dirty="0"/>
              <a:t>when they are explicitly taught both individual words and word‐learning strategies. Direct vocabulary instruction aids reading comprehension.</a:t>
            </a:r>
          </a:p>
          <a:p>
            <a:pPr marL="0" indent="0">
              <a:buNone/>
            </a:pPr>
            <a:endParaRPr lang="en-US" dirty="0"/>
          </a:p>
        </p:txBody>
      </p:sp>
    </p:spTree>
    <p:extLst>
      <p:ext uri="{BB962C8B-B14F-4D97-AF65-F5344CB8AC3E}">
        <p14:creationId xmlns:p14="http://schemas.microsoft.com/office/powerpoint/2010/main" val="2440239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50800" dist="38100" algn="tr" rotWithShape="0">
                    <a:prstClr val="black">
                      <a:alpha val="40000"/>
                    </a:prstClr>
                  </a:outerShdw>
                </a:effectLst>
              </a:rPr>
              <a:t/>
            </a:r>
            <a:br>
              <a:rPr lang="en-US" b="1" dirty="0" smtClean="0">
                <a:effectLst>
                  <a:outerShdw blurRad="50800" dist="38100" algn="tr" rotWithShape="0">
                    <a:prstClr val="black">
                      <a:alpha val="40000"/>
                    </a:prstClr>
                  </a:outerShdw>
                </a:effectLst>
              </a:rPr>
            </a:br>
            <a:r>
              <a:rPr lang="en-US" b="1" dirty="0" smtClean="0">
                <a:effectLst>
                  <a:outerShdw blurRad="50800" dist="38100" algn="tr" rotWithShape="0">
                    <a:prstClr val="black">
                      <a:alpha val="40000"/>
                    </a:prstClr>
                  </a:outerShdw>
                </a:effectLst>
              </a:rPr>
              <a:t>Impact </a:t>
            </a:r>
            <a:r>
              <a:rPr lang="en-US" b="1" dirty="0">
                <a:effectLst>
                  <a:outerShdw blurRad="50800" dist="38100" algn="tr" rotWithShape="0">
                    <a:prstClr val="black">
                      <a:alpha val="40000"/>
                    </a:prstClr>
                  </a:outerShdw>
                </a:effectLst>
              </a:rPr>
              <a:t>of Direct Vocabulary Instruction</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en-US" dirty="0"/>
              <a:t>Research shows a student in the </a:t>
            </a:r>
            <a:r>
              <a:rPr lang="en-US" b="1" dirty="0"/>
              <a:t>50th percentile </a:t>
            </a:r>
            <a:r>
              <a:rPr lang="en-US" dirty="0"/>
              <a:t>in terms of ability to comprehend the subject matter taught in school, with no direct vocabulary instruction, scores in the </a:t>
            </a:r>
            <a:r>
              <a:rPr lang="en-US" b="1" dirty="0"/>
              <a:t>50th percentile </a:t>
            </a:r>
            <a:r>
              <a:rPr lang="en-US" dirty="0"/>
              <a:t>ranking.</a:t>
            </a:r>
          </a:p>
          <a:p>
            <a:pPr marL="0" indent="0">
              <a:buNone/>
            </a:pPr>
            <a:r>
              <a:rPr lang="en-US" dirty="0"/>
              <a:t> </a:t>
            </a:r>
          </a:p>
          <a:p>
            <a:pPr lvl="0"/>
            <a:r>
              <a:rPr lang="en-US" dirty="0"/>
              <a:t>The same student, after specific content‐area terms have been taught in a specific way, raises his/her comprehension ability to </a:t>
            </a:r>
            <a:r>
              <a:rPr lang="en-US" dirty="0" smtClean="0"/>
              <a:t>the </a:t>
            </a:r>
            <a:r>
              <a:rPr lang="en-US" b="1" dirty="0" smtClean="0"/>
              <a:t>83rd </a:t>
            </a:r>
            <a:r>
              <a:rPr lang="en-US" b="1" dirty="0"/>
              <a:t>percentile</a:t>
            </a:r>
            <a:r>
              <a:rPr lang="en-US" dirty="0"/>
              <a:t>.</a:t>
            </a:r>
          </a:p>
          <a:p>
            <a:endParaRPr lang="en-US" dirty="0"/>
          </a:p>
        </p:txBody>
      </p:sp>
    </p:spTree>
    <p:extLst>
      <p:ext uri="{BB962C8B-B14F-4D97-AF65-F5344CB8AC3E}">
        <p14:creationId xmlns:p14="http://schemas.microsoft.com/office/powerpoint/2010/main" val="409695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Consider </a:t>
            </a:r>
            <a:r>
              <a:rPr lang="en-US" b="1" dirty="0"/>
              <a:t>this…</a:t>
            </a:r>
            <a:br>
              <a:rPr lang="en-US" b="1" dirty="0"/>
            </a:br>
            <a:endParaRPr lang="en-US" dirty="0"/>
          </a:p>
        </p:txBody>
      </p:sp>
      <p:sp>
        <p:nvSpPr>
          <p:cNvPr id="3" name="Content Placeholder 2"/>
          <p:cNvSpPr>
            <a:spLocks noGrp="1"/>
          </p:cNvSpPr>
          <p:nvPr>
            <p:ph idx="1"/>
          </p:nvPr>
        </p:nvSpPr>
        <p:spPr/>
        <p:txBody>
          <a:bodyPr>
            <a:normAutofit fontScale="92500" lnSpcReduction="20000"/>
          </a:bodyPr>
          <a:lstStyle/>
          <a:p>
            <a:pPr lvl="0"/>
            <a:r>
              <a:rPr lang="en-US" dirty="0"/>
              <a:t>Background knowledge is more important to understanding of reading than IQ.</a:t>
            </a:r>
          </a:p>
          <a:p>
            <a:pPr marL="0" indent="0">
              <a:buNone/>
            </a:pPr>
            <a:r>
              <a:rPr lang="en-US" dirty="0"/>
              <a:t> </a:t>
            </a:r>
          </a:p>
          <a:p>
            <a:pPr lvl="0"/>
            <a:r>
              <a:rPr lang="en-US" dirty="0"/>
              <a:t>Vocabulary instruction in specific content‐area terms builds up student’s background knowledge in the </a:t>
            </a:r>
            <a:r>
              <a:rPr lang="en-US" dirty="0" smtClean="0"/>
              <a:t>content area</a:t>
            </a:r>
            <a:r>
              <a:rPr lang="en-US" dirty="0"/>
              <a:t>.</a:t>
            </a:r>
          </a:p>
          <a:p>
            <a:pPr marL="0" indent="0">
              <a:buNone/>
            </a:pPr>
            <a:r>
              <a:rPr lang="en-US" dirty="0"/>
              <a:t> </a:t>
            </a:r>
          </a:p>
          <a:p>
            <a:pPr lvl="0"/>
            <a:r>
              <a:rPr lang="en-US" dirty="0"/>
              <a:t>Students who understand content, for example, in a state mathematics standards document regarding data analysis and statistics have understanding of terms such as </a:t>
            </a:r>
            <a:r>
              <a:rPr lang="en-US" b="1" i="1" dirty="0"/>
              <a:t>mean, median, mode, range, standard deviation, </a:t>
            </a:r>
            <a:r>
              <a:rPr lang="en-US" b="1" dirty="0"/>
              <a:t>and </a:t>
            </a:r>
            <a:r>
              <a:rPr lang="en-US" b="1" i="1" dirty="0"/>
              <a:t>central tendency</a:t>
            </a:r>
            <a:r>
              <a:rPr lang="en-US" i="1" dirty="0"/>
              <a:t>.</a:t>
            </a:r>
            <a:endParaRPr lang="en-US" dirty="0"/>
          </a:p>
          <a:p>
            <a:endParaRPr lang="en-US" dirty="0"/>
          </a:p>
        </p:txBody>
      </p:sp>
    </p:spTree>
    <p:extLst>
      <p:ext uri="{BB962C8B-B14F-4D97-AF65-F5344CB8AC3E}">
        <p14:creationId xmlns:p14="http://schemas.microsoft.com/office/powerpoint/2010/main" val="1680884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Integrates research-based activities into content classroom instruction.</a:t>
            </a:r>
          </a:p>
          <a:p>
            <a:r>
              <a:rPr lang="en-US" dirty="0" smtClean="0"/>
              <a:t>By previewing words before students read, selecting key words to teach in depth, using activities that help students connect words, and teaching use of context and word analysis to determine unknown words, teachers help students acquire new words and build their vocabularies. </a:t>
            </a:r>
          </a:p>
          <a:p>
            <a:endParaRPr lang="en-US" dirty="0"/>
          </a:p>
        </p:txBody>
      </p:sp>
      <p:sp>
        <p:nvSpPr>
          <p:cNvPr id="3" name="Title 2"/>
          <p:cNvSpPr>
            <a:spLocks noGrp="1"/>
          </p:cNvSpPr>
          <p:nvPr>
            <p:ph type="title"/>
          </p:nvPr>
        </p:nvSpPr>
        <p:spPr>
          <a:xfrm>
            <a:off x="457200" y="338328"/>
            <a:ext cx="8229600" cy="1795272"/>
          </a:xfrm>
        </p:spPr>
        <p:txBody>
          <a:bodyPr>
            <a:normAutofit fontScale="90000"/>
          </a:bodyPr>
          <a:lstStyle/>
          <a:p>
            <a:r>
              <a:rPr lang="en-US" i="1" dirty="0" smtClean="0"/>
              <a:t>The</a:t>
            </a:r>
            <a:r>
              <a:rPr lang="en-US" dirty="0" smtClean="0"/>
              <a:t> </a:t>
            </a:r>
            <a:r>
              <a:rPr lang="en-US" i="1" dirty="0" smtClean="0"/>
              <a:t>Key Vocabulary Routine</a:t>
            </a:r>
            <a:r>
              <a:rPr lang="en-US" dirty="0" smtClean="0"/>
              <a:t/>
            </a:r>
            <a:br>
              <a:rPr lang="en-US" dirty="0" smtClean="0"/>
            </a:br>
            <a:r>
              <a:rPr lang="en-US" dirty="0" smtClean="0"/>
              <a:t>Content Vocabulary Instruction</a:t>
            </a:r>
            <a:br>
              <a:rPr lang="en-US" dirty="0" smtClean="0"/>
            </a:br>
            <a:r>
              <a:rPr lang="en-US" dirty="0" smtClean="0"/>
              <a:t>                 By Joan </a:t>
            </a:r>
            <a:r>
              <a:rPr lang="en-US" dirty="0" err="1" smtClean="0"/>
              <a:t>Sedita</a:t>
            </a:r>
            <a:endParaRPr lang="en-US" dirty="0"/>
          </a:p>
        </p:txBody>
      </p:sp>
    </p:spTree>
    <p:extLst>
      <p:ext uri="{BB962C8B-B14F-4D97-AF65-F5344CB8AC3E}">
        <p14:creationId xmlns:p14="http://schemas.microsoft.com/office/powerpoint/2010/main" val="10718961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354</TotalTime>
  <Words>1557</Words>
  <Application>Microsoft Office PowerPoint</Application>
  <PresentationFormat>On-screen Show (4:3)</PresentationFormat>
  <Paragraphs>191</Paragraphs>
  <Slides>41</Slides>
  <Notes>39</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Waveform</vt:lpstr>
      <vt:lpstr> Strategies to support students in learning math vocabulary.  </vt:lpstr>
      <vt:lpstr>Goals for Math Vocabulary Session…</vt:lpstr>
      <vt:lpstr> What the Research Says About Vocabulary Knowledge </vt:lpstr>
      <vt:lpstr>Differences in Vocabulary Growth </vt:lpstr>
      <vt:lpstr>What the Research Says about Vocabulary Instruction</vt:lpstr>
      <vt:lpstr> Findings from the National Reading Panel and the National Institute for Literacy </vt:lpstr>
      <vt:lpstr> Impact of Direct Vocabulary Instruction </vt:lpstr>
      <vt:lpstr>Consider this… </vt:lpstr>
      <vt:lpstr>The Key Vocabulary Routine Content Vocabulary Instruction                  By Joan Sedita</vt:lpstr>
      <vt:lpstr>What is The Key Vocabulary Routine?</vt:lpstr>
      <vt:lpstr>Why do classroom teachers need a routine?</vt:lpstr>
      <vt:lpstr>How is The Key Vocabulary Routine Taught?</vt:lpstr>
      <vt:lpstr>Indirect Methods for Teaching Vocabulary</vt:lpstr>
      <vt:lpstr>Direct Methods for Teaching Vocabulary</vt:lpstr>
      <vt:lpstr>Direct Methods for Teaching Vocabulary</vt:lpstr>
      <vt:lpstr>How is The Key Vocabulary Routine Taught? </vt:lpstr>
      <vt:lpstr>The Key Vocabulary Routine  Five Steps</vt:lpstr>
      <vt:lpstr>Time to Consider Envision!</vt:lpstr>
      <vt:lpstr>Step 1: Preview for Difficult Vocabulary</vt:lpstr>
      <vt:lpstr>Additional Ideas for Previewing Difficult Vocabulary</vt:lpstr>
      <vt:lpstr>Ideas for Previewing Continued </vt:lpstr>
      <vt:lpstr>Step 1 Summary</vt:lpstr>
      <vt:lpstr>Step 2: Use Activities to Connect Vocabulary</vt:lpstr>
      <vt:lpstr>PowerPoint Presentation</vt:lpstr>
      <vt:lpstr>PowerPoint Presentation</vt:lpstr>
      <vt:lpstr>PowerPoint Presentation</vt:lpstr>
      <vt:lpstr>PowerPoint Presentation</vt:lpstr>
      <vt:lpstr>PowerPoint Presentation</vt:lpstr>
      <vt:lpstr>PowerPoint Presentation</vt:lpstr>
      <vt:lpstr>Step 3: Select Words to Teach In-Depth</vt:lpstr>
      <vt:lpstr>Selection Criteria for Instructional Vocabulary (Beck, McKeown, Kucan, 2002) </vt:lpstr>
      <vt:lpstr>Activity…  You will have 2 minutes to complete this task! Work with your team and decide in which tier each word belongs. </vt:lpstr>
      <vt:lpstr>Step 3 Summary</vt:lpstr>
      <vt:lpstr>Step 4: Teach Word Learning Strategies</vt:lpstr>
      <vt:lpstr>Step 4 Summary</vt:lpstr>
      <vt:lpstr>Step 5: Promote Word Consciousness</vt:lpstr>
      <vt:lpstr>Step 5 Summary</vt:lpstr>
      <vt:lpstr>Mathematics Word Wall</vt:lpstr>
      <vt:lpstr>Your Journey Has Begun… </vt:lpstr>
      <vt:lpstr>Additional Resources</vt:lpstr>
      <vt:lpstr>Final Thoughts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Paula Jones</cp:lastModifiedBy>
  <cp:revision>47</cp:revision>
  <cp:lastPrinted>2013-10-15T15:22:47Z</cp:lastPrinted>
  <dcterms:created xsi:type="dcterms:W3CDTF">2013-09-26T13:46:20Z</dcterms:created>
  <dcterms:modified xsi:type="dcterms:W3CDTF">2013-10-15T16:24:43Z</dcterms:modified>
</cp:coreProperties>
</file>